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2"/>
  </p:notesMasterIdLst>
  <p:sldIdLst>
    <p:sldId id="256" r:id="rId2"/>
    <p:sldId id="714" r:id="rId3"/>
    <p:sldId id="715" r:id="rId4"/>
    <p:sldId id="716" r:id="rId5"/>
    <p:sldId id="717" r:id="rId6"/>
    <p:sldId id="718" r:id="rId7"/>
    <p:sldId id="719" r:id="rId8"/>
    <p:sldId id="720" r:id="rId9"/>
    <p:sldId id="721" r:id="rId10"/>
    <p:sldId id="722" r:id="rId11"/>
    <p:sldId id="724" r:id="rId12"/>
    <p:sldId id="725" r:id="rId13"/>
    <p:sldId id="563" r:id="rId14"/>
    <p:sldId id="691" r:id="rId15"/>
    <p:sldId id="692" r:id="rId16"/>
    <p:sldId id="693" r:id="rId17"/>
    <p:sldId id="694" r:id="rId18"/>
    <p:sldId id="698" r:id="rId19"/>
    <p:sldId id="699" r:id="rId20"/>
    <p:sldId id="704" r:id="rId21"/>
    <p:sldId id="705" r:id="rId22"/>
    <p:sldId id="706" r:id="rId23"/>
    <p:sldId id="700" r:id="rId24"/>
    <p:sldId id="651" r:id="rId25"/>
    <p:sldId id="677" r:id="rId26"/>
    <p:sldId id="709" r:id="rId27"/>
    <p:sldId id="670" r:id="rId28"/>
    <p:sldId id="713" r:id="rId29"/>
    <p:sldId id="678" r:id="rId30"/>
    <p:sldId id="726" r:id="rId31"/>
    <p:sldId id="687" r:id="rId32"/>
    <p:sldId id="689" r:id="rId33"/>
    <p:sldId id="638" r:id="rId34"/>
    <p:sldId id="659" r:id="rId35"/>
    <p:sldId id="708" r:id="rId36"/>
    <p:sldId id="710" r:id="rId37"/>
    <p:sldId id="631" r:id="rId38"/>
    <p:sldId id="723" r:id="rId39"/>
    <p:sldId id="597" r:id="rId40"/>
    <p:sldId id="480" r:id="rId4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66"/>
    <a:srgbClr val="002060"/>
    <a:srgbClr val="99CCFF"/>
    <a:srgbClr val="0000CC"/>
    <a:srgbClr val="FF0000"/>
    <a:srgbClr val="990033"/>
    <a:srgbClr val="333399"/>
    <a:srgbClr val="002164"/>
    <a:srgbClr val="FF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94627" autoAdjust="0"/>
  </p:normalViewPr>
  <p:slideViewPr>
    <p:cSldViewPr>
      <p:cViewPr>
        <p:scale>
          <a:sx n="77" d="100"/>
          <a:sy n="77" d="100"/>
        </p:scale>
        <p:origin x="-1176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870508941272319E-2"/>
          <c:y val="8.7783897027314428E-2"/>
          <c:w val="0.95712949105872769"/>
          <c:h val="0.660094044384678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29.3</c:v>
                </c:pt>
                <c:pt idx="1">
                  <c:v>24.2</c:v>
                </c:pt>
                <c:pt idx="2">
                  <c:v>23.9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11-4AA1-9E19-53A26DD2DF3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6D0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9164428353276335E-3"/>
                  <c:y val="9.1620411584859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311-4AA1-9E19-53A26DD2DF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170575250092984E-3"/>
                  <c:y val="1.1452551448107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311-4AA1-9E19-53A26DD2DF3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.0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311-4AA1-9E19-53A26DD2DF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142080"/>
        <c:axId val="74143616"/>
      </c:barChart>
      <c:catAx>
        <c:axId val="7414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143616"/>
        <c:crosses val="autoZero"/>
        <c:auto val="1"/>
        <c:lblAlgn val="ctr"/>
        <c:lblOffset val="100"/>
        <c:noMultiLvlLbl val="0"/>
      </c:catAx>
      <c:valAx>
        <c:axId val="74143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14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33419354371251"/>
          <c:y val="0.90340737753525224"/>
          <c:w val="0.43143183366099419"/>
          <c:h val="6.91064989892897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69911115284732"/>
          <c:y val="8.2326396074888064E-2"/>
          <c:w val="0.81298270990165433"/>
          <c:h val="0.57438950114729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сотрудников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CA2-49B9-AA49-A3685CDB758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14.,2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CA2-49B9-AA49-A3685CDB75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14.2</c:v>
                </c:pt>
                <c:pt idx="1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A2-49B9-AA49-A3685CDB75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удельный вес детей</c:v>
                </c:pt>
              </c:strCache>
            </c:strRef>
          </c:tx>
          <c:spPr>
            <a:solidFill>
              <a:srgbClr val="AC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>
                  <c:v>85.7</c:v>
                </c:pt>
                <c:pt idx="1">
                  <c:v>76.900000000000006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CA2-49B9-AA49-A3685CDB7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479936"/>
        <c:axId val="77481472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показатель контакт. лиц в пр. оч.</c:v>
                </c:pt>
              </c:strCache>
            </c:strRef>
          </c:tx>
          <c:spPr>
            <a:ln w="7620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274266009810269"/>
                  <c:y val="-6.06761934086790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CA2-49B9-AA49-A3685CDB758F}"/>
                </c:ext>
              </c:extLst>
            </c:dLbl>
            <c:dLbl>
              <c:idx val="1"/>
              <c:layout>
                <c:manualLayout>
                  <c:x val="-5.729100483608997E-17"/>
                  <c:y val="-4.4531247260627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CA2-49B9-AA49-A3685CDB758F}"/>
                </c:ext>
              </c:extLst>
            </c:dLbl>
            <c:dLbl>
              <c:idx val="2"/>
              <c:layout>
                <c:manualLayout>
                  <c:x val="0"/>
                  <c:y val="-2.8124998269869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A2-49B9-AA49-A3685CDB75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 formatCode="0.0">
                  <c:v>81.7</c:v>
                </c:pt>
                <c:pt idx="1">
                  <c:v>92.1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CA2-49B9-AA49-A3685CDB7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501184"/>
        <c:axId val="77483008"/>
      </c:lineChart>
      <c:catAx>
        <c:axId val="7747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77481472"/>
        <c:crosses val="autoZero"/>
        <c:auto val="1"/>
        <c:lblAlgn val="ctr"/>
        <c:lblOffset val="100"/>
        <c:noMultiLvlLbl val="0"/>
      </c:catAx>
      <c:valAx>
        <c:axId val="774814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7479936"/>
        <c:crosses val="autoZero"/>
        <c:crossBetween val="between"/>
      </c:valAx>
      <c:valAx>
        <c:axId val="77483008"/>
        <c:scaling>
          <c:orientation val="minMax"/>
          <c:min val="10"/>
        </c:scaling>
        <c:delete val="1"/>
        <c:axPos val="r"/>
        <c:numFmt formatCode="0.0" sourceLinked="1"/>
        <c:majorTickMark val="out"/>
        <c:minorTickMark val="none"/>
        <c:tickLblPos val="nextTo"/>
        <c:crossAx val="77501184"/>
        <c:crosses val="max"/>
        <c:crossBetween val="between"/>
      </c:valAx>
      <c:catAx>
        <c:axId val="77501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74830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398361627879199E-2"/>
          <c:y val="0.74499189839936597"/>
          <c:w val="0.80010152305876758"/>
          <c:h val="0.18250155217582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8339805008058"/>
          <c:y val="8.1217600967236181E-2"/>
          <c:w val="0.81298270990165433"/>
          <c:h val="0.57438950114729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сотрудников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710-454B-931D-C18C01C4BB53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710-454B-931D-C18C01C4BB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0</c:v>
                </c:pt>
                <c:pt idx="1">
                  <c:v>55.5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10-454B-931D-C18C01C4BB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удельный вес детей</c:v>
                </c:pt>
              </c:strCache>
            </c:strRef>
          </c:tx>
          <c:spPr>
            <a:solidFill>
              <a:srgbClr val="AC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084354837332544"/>
                  <c:y val="9.8756703749644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710-454B-931D-C18C01C4BB5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44.5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F92-4D1B-AA6C-6A3A589663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>
                  <c:v>100</c:v>
                </c:pt>
                <c:pt idx="1">
                  <c:v>44.5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710-454B-931D-C18C01C4B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856000"/>
        <c:axId val="79857536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показатель контакт. лиц в пр. оч.</c:v>
                </c:pt>
              </c:strCache>
            </c:strRef>
          </c:tx>
          <c:spPr>
            <a:ln w="7620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4913811772455726E-2"/>
                  <c:y val="-6.32150088332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710-454B-931D-C18C01C4BB53}"/>
                </c:ext>
              </c:extLst>
            </c:dLbl>
            <c:dLbl>
              <c:idx val="1"/>
              <c:layout>
                <c:manualLayout>
                  <c:x val="-5.729100483608997E-17"/>
                  <c:y val="-4.4531247260627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710-454B-931D-C18C01C4BB53}"/>
                </c:ext>
              </c:extLst>
            </c:dLbl>
            <c:dLbl>
              <c:idx val="2"/>
              <c:layout>
                <c:manualLayout>
                  <c:x val="0"/>
                  <c:y val="-2.8124998269869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10-454B-931D-C18C01C4BB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 formatCode="0.0">
                  <c:v>67.2</c:v>
                </c:pt>
                <c:pt idx="1">
                  <c:v>101.1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1710-454B-931D-C18C01C4B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864960"/>
        <c:axId val="79859072"/>
      </c:lineChart>
      <c:catAx>
        <c:axId val="7985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79857536"/>
        <c:crosses val="autoZero"/>
        <c:auto val="1"/>
        <c:lblAlgn val="ctr"/>
        <c:lblOffset val="100"/>
        <c:noMultiLvlLbl val="0"/>
      </c:catAx>
      <c:valAx>
        <c:axId val="7985753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9856000"/>
        <c:crosses val="autoZero"/>
        <c:crossBetween val="between"/>
      </c:valAx>
      <c:valAx>
        <c:axId val="79859072"/>
        <c:scaling>
          <c:orientation val="minMax"/>
          <c:min val="10"/>
        </c:scaling>
        <c:delete val="1"/>
        <c:axPos val="r"/>
        <c:numFmt formatCode="0.0" sourceLinked="1"/>
        <c:majorTickMark val="out"/>
        <c:minorTickMark val="none"/>
        <c:tickLblPos val="nextTo"/>
        <c:crossAx val="79864960"/>
        <c:crosses val="max"/>
        <c:crossBetween val="between"/>
      </c:valAx>
      <c:catAx>
        <c:axId val="79864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9859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556703498693908"/>
          <c:y val="0.78247009842594195"/>
          <c:w val="0.83829749139691345"/>
          <c:h val="0.15093698023478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CA96E-A9E6-4C70-A54F-96D3FDF6C88F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5F836-AACE-4B27-A643-CDFFF69D8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837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5F836-AACE-4B27-A643-CDFFF69D815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9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5F836-AACE-4B27-A643-CDFFF69D815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16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sz="240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/>
              </a:p>
            </p:txBody>
          </p:sp>
        </p:grpSp>
      </p:grpSp>
      <p:sp>
        <p:nvSpPr>
          <p:cNvPr id="3790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790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87A38-AB55-430A-A59C-0663A28B1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48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8646-B56B-4B19-9AE2-293D1515A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94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09444-27D2-4D4F-BE7C-BAD23DC93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9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47C6B-1BAB-465D-AAF2-B4E69759E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124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534E6-811F-4485-96AB-56A4F7945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82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7AFC6-2220-4422-BBB0-4F6AC6FAE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791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C53E6-0C61-4D44-995D-531F21C6F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830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BEF2B-59EE-4366-A346-ADCDCDF20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027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69445-21F8-436C-835C-B0200D02F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030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8F063-A0BC-4160-97F8-8FE0C7FCD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59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08588-CF96-499B-BDB5-145B16816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60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BD5A6-6B92-417B-90EF-0CFE8AA33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23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5538E-D674-4992-901C-D9E5CE9AB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27568-5B72-4A39-B73F-F8B8C3259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32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068D5-48D1-4222-9005-3C5BB38C9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7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888D1-3C14-4498-ACDD-80B983BD4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75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FD660-6AE9-4B4E-BEA8-F2DE34279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70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10602-A400-40ED-AC2D-C177B7490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62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79438E60-85B0-4ECD-A1D1-88BBC311D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sz="240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8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  <p:sldLayoutId id="2147483837" r:id="rId1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828800"/>
            <a:ext cx="8812088" cy="2209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Порядок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работы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профилактике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туберкулеза в образовательных организациях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5445224"/>
            <a:ext cx="8280920" cy="1296144"/>
          </a:xfrm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Заместитель главного врача по эпидемиологии ГБУЗ «СОКПТД им. </a:t>
            </a:r>
            <a:r>
              <a:rPr lang="ru-RU" sz="2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Н.В.Постникова</a:t>
            </a:r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» </a:t>
            </a:r>
            <a:r>
              <a:rPr lang="ru-RU" sz="2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Н.А.Логинова</a:t>
            </a:r>
            <a:endParaRPr lang="ru-RU" sz="2400" b="1" dirty="0" smtClean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ru-RU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</a:t>
            </a:r>
            <a:r>
              <a:rPr lang="ru-RU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.Самара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23.03.2026 год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" name="Picture 2" descr="Глав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5" y="1019"/>
            <a:ext cx="7662120" cy="72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3890" y="179690"/>
            <a:ext cx="5887640" cy="792163"/>
          </a:xfrm>
          <a:solidFill>
            <a:schemeClr val="bg1"/>
          </a:solidFill>
          <a:ln w="28575">
            <a:noFill/>
            <a:miter lim="800000"/>
          </a:ln>
        </p:spPr>
        <p:txBody>
          <a:bodyPr/>
          <a:lstStyle/>
          <a:p>
            <a:pPr algn="ctr" eaLnBrk="1" hangingPunct="1"/>
            <a:r>
              <a:rPr lang="ru-RU" sz="2800" b="1" dirty="0">
                <a:solidFill>
                  <a:srgbClr val="FF6600"/>
                </a:solidFill>
                <a:cs typeface="Arial" panose="020B0604020202020204" pitchFamily="34" charset="0"/>
              </a:rPr>
              <a:t>Сроки выявления больных туберкулезом</a:t>
            </a:r>
            <a:endParaRPr lang="en-US" sz="2800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sp>
        <p:nvSpPr>
          <p:cNvPr id="2" name="Пятиугольник 1"/>
          <p:cNvSpPr/>
          <p:nvPr/>
        </p:nvSpPr>
        <p:spPr>
          <a:xfrm>
            <a:off x="203887" y="1705233"/>
            <a:ext cx="3466071" cy="3880021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Раннее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Своевременное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Позднее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9070" y="1799967"/>
            <a:ext cx="3639065" cy="4221321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Прогноз 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заболевания: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клиническое излечение с полным восстановлением трудоспособности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или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переход в хроническое течение с неблагоприятным прогнозом</a:t>
            </a:r>
          </a:p>
        </p:txBody>
      </p:sp>
    </p:spTree>
    <p:extLst>
      <p:ext uri="{BB962C8B-B14F-4D97-AF65-F5344CB8AC3E}">
        <p14:creationId xmlns:p14="http://schemas.microsoft.com/office/powerpoint/2010/main" val="1397799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4"/>
          <p:cNvSpPr>
            <a:spLocks noChangeArrowheads="1"/>
          </p:cNvSpPr>
          <p:nvPr/>
        </p:nvSpPr>
        <p:spPr bwMode="auto">
          <a:xfrm>
            <a:off x="1223319" y="3429002"/>
            <a:ext cx="1944935" cy="2303463"/>
          </a:xfrm>
          <a:prstGeom prst="ellipse">
            <a:avLst/>
          </a:prstGeom>
          <a:solidFill>
            <a:srgbClr val="FFFFCC"/>
          </a:solidFill>
          <a:ln w="9525">
            <a:solidFill>
              <a:srgbClr val="800000"/>
            </a:solidFill>
            <a:round/>
          </a:ln>
        </p:spPr>
        <p:txBody>
          <a:bodyPr wrap="none" anchor="ctr"/>
          <a:lstStyle>
            <a:lvl1pPr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Источник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инфекции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больной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туберкулезом</a:t>
            </a:r>
          </a:p>
        </p:txBody>
      </p:sp>
      <p:sp>
        <p:nvSpPr>
          <p:cNvPr id="11267" name="Line 5"/>
          <p:cNvSpPr>
            <a:spLocks noChangeShapeType="1"/>
          </p:cNvSpPr>
          <p:nvPr/>
        </p:nvSpPr>
        <p:spPr bwMode="auto">
          <a:xfrm>
            <a:off x="3600451" y="4581525"/>
            <a:ext cx="1674019" cy="0"/>
          </a:xfrm>
          <a:prstGeom prst="line">
            <a:avLst/>
          </a:prstGeom>
          <a:noFill/>
          <a:ln w="76200">
            <a:solidFill>
              <a:srgbClr val="990033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</p:txBody>
      </p:sp>
      <p:sp>
        <p:nvSpPr>
          <p:cNvPr id="11268" name="Oval 7"/>
          <p:cNvSpPr>
            <a:spLocks noChangeArrowheads="1"/>
          </p:cNvSpPr>
          <p:nvPr/>
        </p:nvSpPr>
        <p:spPr bwMode="auto">
          <a:xfrm>
            <a:off x="5598320" y="3357563"/>
            <a:ext cx="1997869" cy="2303462"/>
          </a:xfrm>
          <a:prstGeom prst="ellipse">
            <a:avLst/>
          </a:prstGeom>
          <a:solidFill>
            <a:srgbClr val="FFFFCC"/>
          </a:solidFill>
          <a:ln w="9525">
            <a:solidFill>
              <a:srgbClr val="800000"/>
            </a:solidFill>
            <a:round/>
          </a:ln>
        </p:spPr>
        <p:txBody>
          <a:bodyPr wrap="none" anchor="ctr"/>
          <a:lstStyle>
            <a:lvl1pPr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Восприимчивое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население</a:t>
            </a:r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3600450" y="3573465"/>
            <a:ext cx="1566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Путь передачи</a:t>
            </a:r>
          </a:p>
        </p:txBody>
      </p:sp>
      <p:sp>
        <p:nvSpPr>
          <p:cNvPr id="11270" name="Line 9"/>
          <p:cNvSpPr>
            <a:spLocks noChangeShapeType="1"/>
          </p:cNvSpPr>
          <p:nvPr/>
        </p:nvSpPr>
        <p:spPr bwMode="auto">
          <a:xfrm>
            <a:off x="2357438" y="2708275"/>
            <a:ext cx="0" cy="719138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1043609" y="1541038"/>
            <a:ext cx="19442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Выявление, изоляция и лечение</a:t>
            </a:r>
          </a:p>
        </p:txBody>
      </p:sp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2987824" y="1412875"/>
            <a:ext cx="23160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Инфекционный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контроль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 медицинской организации</a:t>
            </a:r>
          </a:p>
        </p:txBody>
      </p:sp>
      <p:sp>
        <p:nvSpPr>
          <p:cNvPr id="11273" name="Rectangle 12"/>
          <p:cNvSpPr>
            <a:spLocks noChangeArrowheads="1"/>
          </p:cNvSpPr>
          <p:nvPr/>
        </p:nvSpPr>
        <p:spPr bwMode="auto">
          <a:xfrm>
            <a:off x="5274469" y="1125540"/>
            <a:ext cx="20526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1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Работа в очагах</a:t>
            </a:r>
          </a:p>
        </p:txBody>
      </p:sp>
      <p:sp>
        <p:nvSpPr>
          <p:cNvPr id="11274" name="Line 13"/>
          <p:cNvSpPr>
            <a:spLocks noChangeShapeType="1"/>
          </p:cNvSpPr>
          <p:nvPr/>
        </p:nvSpPr>
        <p:spPr bwMode="auto">
          <a:xfrm>
            <a:off x="4248150" y="2982535"/>
            <a:ext cx="0" cy="719138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</p:txBody>
      </p:sp>
      <p:sp>
        <p:nvSpPr>
          <p:cNvPr id="11275" name="Line 14"/>
          <p:cNvSpPr>
            <a:spLocks noChangeShapeType="1"/>
          </p:cNvSpPr>
          <p:nvPr/>
        </p:nvSpPr>
        <p:spPr bwMode="auto">
          <a:xfrm>
            <a:off x="6137674" y="2060575"/>
            <a:ext cx="1190" cy="10795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</p:txBody>
      </p:sp>
      <p:sp>
        <p:nvSpPr>
          <p:cNvPr id="11276" name="Rectangle 15"/>
          <p:cNvSpPr>
            <a:spLocks noChangeArrowheads="1"/>
          </p:cNvSpPr>
          <p:nvPr/>
        </p:nvSpPr>
        <p:spPr bwMode="auto">
          <a:xfrm>
            <a:off x="228601" y="227227"/>
            <a:ext cx="8723870" cy="400110"/>
          </a:xfrm>
          <a:prstGeom prst="rect">
            <a:avLst/>
          </a:prstGeom>
          <a:noFill/>
          <a:ln w="9525">
            <a:noFill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Схема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контроля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над туберкулезной инфекцией</a:t>
            </a:r>
          </a:p>
        </p:txBody>
      </p:sp>
      <p:sp>
        <p:nvSpPr>
          <p:cNvPr id="11277" name="Line 16"/>
          <p:cNvSpPr>
            <a:spLocks noChangeShapeType="1"/>
          </p:cNvSpPr>
          <p:nvPr/>
        </p:nvSpPr>
        <p:spPr bwMode="auto">
          <a:xfrm flipH="1">
            <a:off x="4733925" y="2060577"/>
            <a:ext cx="1296591" cy="1439863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</p:txBody>
      </p:sp>
      <p:sp>
        <p:nvSpPr>
          <p:cNvPr id="11278" name="Rectangle 18"/>
          <p:cNvSpPr>
            <a:spLocks noChangeArrowheads="1"/>
          </p:cNvSpPr>
          <p:nvPr/>
        </p:nvSpPr>
        <p:spPr bwMode="auto">
          <a:xfrm>
            <a:off x="2627710" y="6021390"/>
            <a:ext cx="36183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1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Диспансерное наблюдение</a:t>
            </a:r>
          </a:p>
        </p:txBody>
      </p:sp>
      <p:sp>
        <p:nvSpPr>
          <p:cNvPr id="11279" name="Line 19"/>
          <p:cNvSpPr>
            <a:spLocks noChangeShapeType="1"/>
          </p:cNvSpPr>
          <p:nvPr/>
        </p:nvSpPr>
        <p:spPr bwMode="auto">
          <a:xfrm flipH="1" flipV="1">
            <a:off x="3168255" y="5445127"/>
            <a:ext cx="702469" cy="576263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</p:txBody>
      </p:sp>
      <p:sp>
        <p:nvSpPr>
          <p:cNvPr id="11280" name="Line 20"/>
          <p:cNvSpPr>
            <a:spLocks noChangeShapeType="1"/>
          </p:cNvSpPr>
          <p:nvPr/>
        </p:nvSpPr>
        <p:spPr bwMode="auto">
          <a:xfrm flipV="1">
            <a:off x="4733926" y="5445127"/>
            <a:ext cx="702469" cy="576263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</p:txBody>
      </p:sp>
      <p:sp>
        <p:nvSpPr>
          <p:cNvPr id="11281" name="Rectangle 12"/>
          <p:cNvSpPr>
            <a:spLocks noChangeArrowheads="1"/>
          </p:cNvSpPr>
          <p:nvPr/>
        </p:nvSpPr>
        <p:spPr bwMode="auto">
          <a:xfrm>
            <a:off x="6300787" y="2124412"/>
            <a:ext cx="26516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Повышение  невосприимчивости</a:t>
            </a:r>
          </a:p>
        </p:txBody>
      </p:sp>
      <p:sp>
        <p:nvSpPr>
          <p:cNvPr id="11282" name="Line 16"/>
          <p:cNvSpPr>
            <a:spLocks noChangeShapeType="1"/>
          </p:cNvSpPr>
          <p:nvPr/>
        </p:nvSpPr>
        <p:spPr bwMode="auto">
          <a:xfrm flipH="1">
            <a:off x="6840141" y="3068638"/>
            <a:ext cx="270272" cy="360362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62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7" y="1432969"/>
            <a:ext cx="2268252" cy="22448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76077" y="263383"/>
            <a:ext cx="8665369" cy="81034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effectLst/>
              </a:rPr>
              <a:t>Туберкулез – </a:t>
            </a:r>
            <a:r>
              <a:rPr lang="ru-RU" sz="2800" dirty="0" smtClean="0">
                <a:solidFill>
                  <a:srgbClr val="FF6600"/>
                </a:solidFill>
                <a:effectLst/>
              </a:rPr>
              <a:t>социально значимое </a:t>
            </a:r>
            <a:r>
              <a:rPr lang="ru-RU" sz="2800" dirty="0" smtClean="0">
                <a:solidFill>
                  <a:srgbClr val="002060"/>
                </a:solidFill>
                <a:effectLst/>
              </a:rPr>
              <a:t>заболевание</a:t>
            </a:r>
            <a:endParaRPr lang="ru-RU" sz="2800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6077" y="4098927"/>
            <a:ext cx="8589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85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Важны не только квалифицированная медицинская помощь, но и материальный уровень жизни, санитарная грамотность, общая культура населения, жилищные условия, обеспеченность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86063" y="1196752"/>
            <a:ext cx="6079331" cy="2403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Успех в борьбе с туберкулезом возможен только при совместных усилиях всего общества и каждого из нас.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Контроль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осуществляется на государственном уровне </a:t>
            </a:r>
          </a:p>
        </p:txBody>
      </p:sp>
    </p:spTree>
    <p:extLst>
      <p:ext uri="{BB962C8B-B14F-4D97-AF65-F5344CB8AC3E}">
        <p14:creationId xmlns:p14="http://schemas.microsoft.com/office/powerpoint/2010/main" val="3400442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 bwMode="auto">
          <a:xfrm>
            <a:off x="3743908" y="1268760"/>
            <a:ext cx="537423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3743908" y="3933056"/>
            <a:ext cx="515821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Глав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420" y="0"/>
            <a:ext cx="7662120" cy="72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3264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РОССИЙСКОЙ ФЕДЕРАЦИИ </a:t>
            </a:r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30 марта 1999 года № 52-ФЗ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санитарно-эпидемиологическом благополучии населения»</a:t>
            </a:r>
          </a:p>
          <a:p>
            <a:pPr marL="0" indent="45720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статей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34. Обязательные медицинские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осмотры: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1: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предупреждения возникновения и распространения инфекционных заболеваний, массовых неинфекционных заболеваний (отравлений) и профессиональных заболеваний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профессий, производств и организаций при выполнении своих трудовых обязанностей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 проходить предварительные при поступлении на работу и периодические профилактические медицинские осмотры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- медицинские осмотры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457200" algn="just">
              <a:buNone/>
            </a:pP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4: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отказывающиеся от прохождения медицинских осмотров,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допускаются к работе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endParaRPr lang="ru-RU" sz="14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9123"/>
            <a:ext cx="7272808" cy="576064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Нормативные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документы, регламентирующие противоэпидемические мероприятия при туберкулезной инфекции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544616"/>
          </a:xfrm>
        </p:spPr>
        <p:txBody>
          <a:bodyPr/>
          <a:lstStyle/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ФЕДЕРАЛЬНЫЕ ЗАКОНЫ РОССИЙСКОЙ ФЕДЕРАЦИИ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1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18.06.2001года № 77-ФЗ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ПРЕДУПРЕЖДЕНИИ РАСПРОСТРАНЕНИЯ ТУБЕРКУЛЕЗА В РОССИЙСКОЙ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  <a:r>
              <a:rPr lang="ru-RU" sz="1600" dirty="0"/>
              <a:t> ст.16 </a:t>
            </a:r>
            <a:r>
              <a:rPr lang="ru-RU" sz="1600" dirty="0" smtClean="0"/>
              <a:t>нарушение </a:t>
            </a:r>
            <a:r>
              <a:rPr lang="ru-RU" sz="1600" dirty="0"/>
              <a:t>законодательства Российской Федерации в области предупреждения распространения туберкулеза влечет за собой </a:t>
            </a:r>
            <a:r>
              <a:rPr lang="ru-RU" sz="1600" dirty="0" smtClean="0"/>
              <a:t>дисциплинарную, гражданско-правовую </a:t>
            </a:r>
            <a:r>
              <a:rPr lang="ru-RU" sz="1600" dirty="0"/>
              <a:t>административную и уголовную ответственность в соответствии с законодательством.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1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21.11.2011 № 323-ФЗ </a:t>
            </a:r>
            <a:endParaRPr lang="ru-RU" sz="16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ОСНОВАХ ОХРАНЫ ЗДОРОВЬЯ ГРАЖДАН В РОССИЙСКОЙ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1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30.03.1999 № 52-ФЗ  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САНИТАРНО-ЭПИДЕМИОЛОГИЧЕСКОМ БЛАГОПОЛУЧИИ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НАСЕЛЕНИЯ»</a:t>
            </a:r>
            <a:endParaRPr lang="ru-RU" sz="1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ФЕДЕРАЛЬНАЯ СЛУЖБА ПО НАДЗОРУ В СФЕРЕ ЗАЩИТЫ ПРАВ ПОТРЕБИТЕЛЕЙ И БЛАГОПОЛУЧИЯ ЧЕЛОВЕКА 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ПОСТАНОВЛЕНИЕ ГЛАВНОГО ГОСУДАРСТВЕННОГО САНИТАРНОГО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ВРАЧА </a:t>
            </a:r>
            <a:r>
              <a:rPr lang="ru-RU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1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r>
              <a:rPr lang="ru-RU" sz="1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kern="12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b="1" kern="12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 января 2021 года №4</a:t>
            </a:r>
          </a:p>
          <a:p>
            <a:pPr marL="0" indent="0" algn="ctr">
              <a:buNone/>
            </a:pPr>
            <a:r>
              <a:rPr lang="ru-RU" sz="1600" b="1" kern="1200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600" b="1" kern="1200" dirty="0">
                <a:latin typeface="Times New Roman" pitchFamily="18" charset="0"/>
                <a:cs typeface="Times New Roman" pitchFamily="18" charset="0"/>
              </a:rPr>
              <a:t>УТВЕРЖДЕНИИ САНИТАРНО-ЭПИДЕМИОЛОГИЧЕСКИХ ПРАВИЛ И НОРМ СанПиН 3.3686-21 «САНИТАРНО-ЭПИДЕМИОЛОГИЧЕСКИЕ ТРЕБОВАНИЯ </a:t>
            </a:r>
            <a:endParaRPr lang="ru-RU" sz="1600" b="1" kern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kern="12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kern="1200" dirty="0">
                <a:latin typeface="Times New Roman" pitchFamily="18" charset="0"/>
                <a:cs typeface="Times New Roman" pitchFamily="18" charset="0"/>
              </a:rPr>
              <a:t>ПРОФИЛАКТИКЕ </a:t>
            </a:r>
            <a:r>
              <a:rPr lang="ru-RU" sz="1600" b="1" kern="1200" dirty="0" smtClean="0">
                <a:latin typeface="Times New Roman" pitchFamily="18" charset="0"/>
                <a:cs typeface="Times New Roman" pitchFamily="18" charset="0"/>
              </a:rPr>
              <a:t>ИНФЕКЦИОННЫХ </a:t>
            </a:r>
            <a:r>
              <a:rPr lang="ru-RU" sz="1600" b="1" kern="1200" dirty="0">
                <a:latin typeface="Times New Roman" pitchFamily="18" charset="0"/>
                <a:cs typeface="Times New Roman" pitchFamily="18" charset="0"/>
              </a:rPr>
              <a:t>БОЛЕЗНЕЙ</a:t>
            </a:r>
            <a:r>
              <a:rPr lang="ru-RU" sz="1600" b="1" kern="1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endParaRPr lang="ru-RU" sz="1600" b="1" kern="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normotivnye-documen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4917" y="116632"/>
            <a:ext cx="1567514" cy="867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91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7"/>
            <a:ext cx="9144000" cy="6165304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РОССИЙСКОЙ </a:t>
            </a:r>
            <a:r>
              <a:rPr lang="ru-RU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13 марта 2019 года № 127н</a:t>
            </a:r>
            <a:r>
              <a:rPr lang="ru-RU" sz="16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ДИСПАНСЕРНОГО НАБЛЮДЕНИЯ ЗА БОЛЬНЫМИ ТУБЕРКУЛЕЗОМ, ЛИЦАМИ, НАХОДЯЩИМИСЯ ИЛИ НАХОДИВШИМИСЯ В КОНТАКТЕ С ИСТОЧНИКОМ ТУБЕРКУЛЕЗА, А ТАКЖЕ ЛИЦАМИ С ПОДОЗРЕНИЕМ НА ТУБЕРКУЛЕЗ И ИЗЛЕЧЕННЫМИ ОТ ТУБЕРКУЛЕЗА И ПРИЗНАНИИ УТРАТИВШИМИ СИЛУ ПУНКТОВ 16 - 17 ПОРЯДКА ОКАЗАНИЯ МЕДИЦИНСКОЙ ПОМОЩИ БОЛЬНЫМ ТУБЕРКУЛЕЗОМ, УТВЕРЖДЕННОГО ПРИКАЗОМ МИНИСТЕРСТВА ЗДРАВООХРАНЕНИЯ РОССИЙСКОЙ ФЕДЕРАЦИИ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ноября 2012 года № 932н»</a:t>
            </a:r>
          </a:p>
          <a:p>
            <a:pPr marL="0" indent="0" algn="ctr">
              <a:buNone/>
            </a:pPr>
            <a:endParaRPr lang="ru-RU" sz="1800" b="1" dirty="0" smtClean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21 марта 2003 года №109 </a:t>
            </a:r>
          </a:p>
          <a:p>
            <a:pPr marL="0" indent="0" algn="ctr">
              <a:buNone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СОВЕРШЕНСТВОВАНИИ ПРОТИВОТУБЕРКУЛЕЗНЫХ МЕРОПРИЯТИЙ В РОССИЙСКОЙ ФЕДЕРАЦИИ»</a:t>
            </a:r>
          </a:p>
          <a:p>
            <a:pPr marL="0" indent="0" algn="ctr">
              <a:buNone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редакции: приказа МЗ СР России от 29.10.2009 № 855,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 МЗ РФ от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05.06.2017 №297)</a:t>
            </a:r>
          </a:p>
          <a:p>
            <a:pPr marL="0" indent="0" algn="ctr">
              <a:buNone/>
            </a:pPr>
            <a:endParaRPr lang="ru-RU" sz="1800" b="1" dirty="0" smtClean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15 ноября 2012 </a:t>
            </a:r>
            <a:r>
              <a:rPr lang="ru-RU" sz="1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18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932н </a:t>
            </a:r>
            <a:endParaRPr lang="ru-RU" sz="1800" b="1" dirty="0" smtClean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ПОРЯДКА ОКАЗАНИЯ МЕДИЦИНСКОЙ ПОМОЩИ БОЛЬНЫМ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ТУБЕРКУЛЕЗОМ» (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редакции: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приказов МЗ РФ от 13.03.2019 №127н, от 21.02.2020 №114н,</a:t>
            </a:r>
          </a:p>
          <a:p>
            <a:pPr marL="0" indent="0" algn="ctr">
              <a:buNone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19.05.2023 № 243н)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апреля 2025 года № 190н </a:t>
            </a:r>
            <a:endParaRPr lang="ru-RU" sz="18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СРОКОВ ПРОВЕДЕНИЯ ПРОФИЛАКТИЧЕСКИХ ОСМОТРОВ ГРАЖДАН В ЦЕЛЯХ ВЫЯВЛЕНИЯ ТУБЕРКУЛЕЗА» (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 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силу 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01.09.2025)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normotivnye-documen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4917" y="0"/>
            <a:ext cx="1567514" cy="867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34919"/>
            <a:ext cx="7272808" cy="576064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продолжение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078" y="0"/>
            <a:ext cx="727280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продолжение</a:t>
            </a:r>
            <a:r>
              <a:rPr lang="ru-RU" sz="18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kern="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\Desktop\normotivnye-documen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4917" y="0"/>
            <a:ext cx="1567514" cy="867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0792" y="710983"/>
            <a:ext cx="900492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2000" b="1" dirty="0">
                <a:solidFill>
                  <a:srgbClr val="000099"/>
                </a:solidFill>
                <a:cs typeface="Times New Roman" panose="02020603050405020304" pitchFamily="18" charset="0"/>
              </a:rPr>
              <a:t>ПРИКАЗ Министерства здравоохранения Самарской области </a:t>
            </a:r>
            <a:endParaRPr lang="ru-RU" sz="2000" b="1" dirty="0" smtClean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от 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27.12.2012 № 777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sz="2000" b="1" dirty="0">
                <a:cs typeface="Times New Roman" panose="02020603050405020304" pitchFamily="18" charset="0"/>
              </a:rPr>
              <a:t>«Об организации оказания медицинской помощи больным туберкулезом в Самарской области</a:t>
            </a:r>
            <a:r>
              <a:rPr lang="ru-RU" sz="2000" b="1" dirty="0" smtClean="0"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lnSpc>
                <a:spcPct val="80000"/>
              </a:lnSpc>
              <a:buNone/>
            </a:pPr>
            <a:endParaRPr lang="ru-RU" sz="2000" b="1" dirty="0" smtClean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ПРОТОКОЛ заседания межведомственной санитарно-противоэпидемической комиссии Самарской области 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от 24.06.2022 №2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       пункт 15.  Руководителям медицинских организаций всех форм собственности, расположенных на территории Самарской области, обеспечить проведение </a:t>
            </a:r>
            <a:r>
              <a:rPr lang="ru-RU" sz="2000" b="1" dirty="0" smtClean="0">
                <a:cs typeface="Times New Roman" panose="02020603050405020304" pitchFamily="18" charset="0"/>
              </a:rPr>
              <a:t>профилактических медицинских  (флюорографических) осмотров населения с целью выявления туберкулеза не реже 1 раза в год.</a:t>
            </a:r>
          </a:p>
          <a:p>
            <a:pPr marL="0" indent="0" algn="ctr">
              <a:lnSpc>
                <a:spcPct val="80000"/>
              </a:lnSpc>
              <a:buNone/>
            </a:pPr>
            <a:endParaRPr lang="ru-RU" sz="2000" b="1" dirty="0" smtClean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ru-RU" sz="2000" b="1" dirty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РЕШЕНИЕ </a:t>
            </a:r>
            <a:r>
              <a:rPr lang="ru-RU" sz="2000" b="1" dirty="0">
                <a:solidFill>
                  <a:srgbClr val="000099"/>
                </a:solidFill>
                <a:cs typeface="Times New Roman" panose="02020603050405020304" pitchFamily="18" charset="0"/>
              </a:rPr>
              <a:t>КОЛЛЕГИИ Управлении </a:t>
            </a:r>
            <a:r>
              <a:rPr lang="ru-RU" sz="2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Роспотребнадзора</a:t>
            </a:r>
            <a:r>
              <a:rPr lang="ru-RU" sz="2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по Самарской области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от 22.11.2022 №1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sz="2000" b="1" dirty="0">
                <a:cs typeface="Times New Roman" panose="02020603050405020304" pitchFamily="18" charset="0"/>
              </a:rPr>
              <a:t>«О профилактике социально-обусловленных инфекционных заболеваний в Самарской области (туберкулез, ВИЧ-инфекция, ИППП и др</a:t>
            </a:r>
            <a:r>
              <a:rPr lang="ru-RU" sz="2000" b="1" dirty="0" smtClean="0">
                <a:cs typeface="Times New Roman" panose="02020603050405020304" pitchFamily="18" charset="0"/>
              </a:rPr>
              <a:t>.»</a:t>
            </a:r>
          </a:p>
          <a:p>
            <a:pPr marL="0" indent="0" algn="ctr">
              <a:lnSpc>
                <a:spcPct val="80000"/>
              </a:lnSpc>
              <a:buNone/>
            </a:pPr>
            <a:endParaRPr lang="ru-RU" sz="2000" b="1" dirty="0" smtClean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       Пункт 3. Главным врачам государственных учреждений здравоохранения Самарской области рекомендовать: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      3.10. Продолжить работу по совершенствованию работы по профилактике и раннему выявлению </a:t>
            </a:r>
            <a:r>
              <a:rPr lang="ru-RU" sz="2000" dirty="0" err="1" smtClean="0">
                <a:cs typeface="Times New Roman" panose="02020603050405020304" pitchFamily="18" charset="0"/>
              </a:rPr>
              <a:t>туберкулезом,медицинской</a:t>
            </a:r>
            <a:r>
              <a:rPr lang="ru-RU" sz="2000" dirty="0" smtClean="0">
                <a:cs typeface="Times New Roman" panose="02020603050405020304" pitchFamily="18" charset="0"/>
              </a:rPr>
              <a:t> помощи больным туберкулезом, особенно среди детей.</a:t>
            </a:r>
          </a:p>
        </p:txBody>
      </p:sp>
    </p:spTree>
    <p:extLst>
      <p:ext uri="{BB962C8B-B14F-4D97-AF65-F5344CB8AC3E}">
        <p14:creationId xmlns:p14="http://schemas.microsoft.com/office/powerpoint/2010/main" val="889662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34919"/>
            <a:ext cx="727280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 b="1" kern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kern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kern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2000" b="1" kern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kern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kern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продолжение</a:t>
            </a:r>
            <a:r>
              <a:rPr lang="ru-RU" sz="1800" kern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kern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kern="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\Desktop\normotivnye-documen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4917" y="0"/>
            <a:ext cx="1567514" cy="867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19" y="980729"/>
            <a:ext cx="8860911" cy="228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80000"/>
              </a:lnSpc>
              <a:buNone/>
            </a:pPr>
            <a:endParaRPr lang="ru-RU" b="1" dirty="0" smtClean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dirty="0" smtClean="0">
                <a:cs typeface="Times New Roman" panose="02020603050405020304" pitchFamily="18" charset="0"/>
              </a:rPr>
              <a:t>       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sz="2000" dirty="0">
                <a:cs typeface="Times New Roman" panose="02020603050405020304" pitchFamily="18" charset="0"/>
              </a:rPr>
              <a:t>3.11. Продолжить работу по  сохранению высокого охвата населения Самарской области </a:t>
            </a:r>
            <a:r>
              <a:rPr lang="ru-RU" sz="2000" b="1" dirty="0">
                <a:cs typeface="Times New Roman" panose="02020603050405020304" pitchFamily="18" charset="0"/>
              </a:rPr>
              <a:t>профилактическими медицинскими осмотрами населения</a:t>
            </a:r>
            <a:r>
              <a:rPr lang="ru-RU" sz="2000" dirty="0">
                <a:cs typeface="Times New Roman" panose="02020603050405020304" pitchFamily="18" charset="0"/>
              </a:rPr>
              <a:t>, прикрепленного к медицинской организации, </a:t>
            </a:r>
            <a:r>
              <a:rPr lang="ru-RU" sz="2000" b="1" dirty="0">
                <a:cs typeface="Times New Roman" panose="02020603050405020304" pitchFamily="18" charset="0"/>
              </a:rPr>
              <a:t>с целью раннего выявления туберкулеза не реже 1 раза в год</a:t>
            </a:r>
            <a:r>
              <a:rPr lang="ru-RU" sz="2000" b="1" dirty="0" smtClean="0"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000" b="1" dirty="0"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cs typeface="Times New Roman" panose="02020603050405020304" pitchFamily="18" charset="0"/>
              </a:rPr>
              <a:t>3.12. Обеспечить достижение уровня ежегодного охвата </a:t>
            </a:r>
            <a:r>
              <a:rPr lang="ru-RU" sz="2000" b="1" dirty="0" smtClean="0">
                <a:cs typeface="Times New Roman" panose="02020603050405020304" pitchFamily="18" charset="0"/>
              </a:rPr>
              <a:t>профилактическим обследованием на туберкулез детей в возрасте от 15 до 18 лет не менее 95% </a:t>
            </a:r>
            <a:r>
              <a:rPr lang="ru-RU" sz="2000" dirty="0" smtClean="0">
                <a:cs typeface="Times New Roman" panose="02020603050405020304" pitchFamily="18" charset="0"/>
              </a:rPr>
              <a:t>лиц, относящихся к данной возрастной группе.</a:t>
            </a:r>
          </a:p>
          <a:p>
            <a:pPr marL="0" indent="0" algn="ctr">
              <a:lnSpc>
                <a:spcPct val="80000"/>
              </a:lnSpc>
              <a:buNone/>
            </a:pPr>
            <a:endParaRPr lang="ru-RU" sz="2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168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75861"/>
            <a:ext cx="903649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риказ МЗ РФ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11.04.2025 №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190н </a:t>
            </a:r>
            <a:r>
              <a:rPr lang="ru-RU" b="1" dirty="0" smtClean="0"/>
              <a:t>«Об утверждении порядка и сроков </a:t>
            </a:r>
          </a:p>
          <a:p>
            <a:pPr algn="ctr"/>
            <a:r>
              <a:rPr lang="ru-RU" b="1" dirty="0" smtClean="0"/>
              <a:t>проведения профилактических осмотров граждан в целях выявления туберкулеза» </a:t>
            </a:r>
          </a:p>
          <a:p>
            <a:pPr algn="ctr"/>
            <a:r>
              <a:rPr lang="ru-RU" i="1" dirty="0" smtClean="0"/>
              <a:t>Вступил  в силу 01.09.2025</a:t>
            </a:r>
            <a:endParaRPr lang="ru-RU" i="1" dirty="0"/>
          </a:p>
          <a:p>
            <a:pPr algn="ctr"/>
            <a:r>
              <a:rPr 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Пункт. 7</a:t>
            </a:r>
            <a:r>
              <a:rPr lang="ru-RU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Профилактические осмотры включают комплекс медицинских вмешательств, направленных на выявление патологических состояний, свидетельствующих о наличии туберкулеза, с применением следующих методов исследования</a:t>
            </a:r>
            <a:r>
              <a:rPr 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endParaRPr lang="ru-RU" sz="1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для детей в возрасте от 1 до 7 лет (включительно) </a:t>
            </a:r>
            <a:r>
              <a:rPr lang="ru-RU" sz="1600" dirty="0"/>
              <a:t>- иммунодиагностика с применением аллергена бактерий с 2 туберкулиновыми единицами очищенного туберкулина в стандартном разведении; в случае установления врачом-фтизиатром состояния инфицирования микобактериями туберкулеза - иммунодиагностика с применением аллергена туберкулезного рекомбинантного в стандартном разведении</a:t>
            </a:r>
            <a:r>
              <a:rPr lang="ru-RU" sz="1600" dirty="0" smtClean="0"/>
              <a:t>;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для детей в возрасте от 8 до 14 лет (включительно) </a:t>
            </a:r>
            <a:r>
              <a:rPr lang="ru-RU" sz="1600" dirty="0"/>
              <a:t>- иммунодиагностика с применением аллергена туберкулезного рекомбинантного в стандартном разведении (могут учитываться результаты тестов </a:t>
            </a:r>
            <a:r>
              <a:rPr lang="ru-RU" sz="1600" dirty="0" err="1"/>
              <a:t>in</a:t>
            </a:r>
            <a:r>
              <a:rPr lang="ru-RU" sz="1600" dirty="0"/>
              <a:t> </a:t>
            </a:r>
            <a:r>
              <a:rPr lang="ru-RU" sz="1600" dirty="0" err="1"/>
              <a:t>vitro</a:t>
            </a:r>
            <a:r>
              <a:rPr lang="ru-RU" sz="1600" dirty="0"/>
              <a:t>, основанных на оценке высвобождения Т-лимфоцитами гамма-интерферона (IGRA-тесты), проведенных в сроки проведения профилактических осмотров, установленные настоящими порядком и сроками</a:t>
            </a:r>
            <a:r>
              <a:rPr lang="ru-RU" sz="1600" dirty="0" smtClean="0"/>
              <a:t>);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для детей в возрасте от 15 до 17 лет (включительно) </a:t>
            </a:r>
            <a:r>
              <a:rPr lang="ru-RU" sz="1600" dirty="0"/>
              <a:t>- иммунодиагностика с применением аллергена туберкулезного рекомбинантного в стандартном разведении или флюорография легких или рентгенография легких, в том числе с использованием медицинских изделий с применением технологий искусственного интеллекта, обрабатывающих результаты исследований (не проводится, если гражданину в течение предшествующего профилактическому медицинскому осмотру года проводилась флюорография, рентгенография (рентгеноскопия) или компьютерная </a:t>
            </a:r>
            <a:r>
              <a:rPr lang="ru-RU" sz="1600" dirty="0" smtClean="0"/>
              <a:t>томография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8621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78497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продолжение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dirty="0" smtClean="0"/>
          </a:p>
          <a:p>
            <a:pPr algn="ctr"/>
            <a:r>
              <a:rPr lang="ru-RU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</a:t>
            </a:r>
            <a:r>
              <a:rPr lang="ru-RU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проведения профилактического медицинского осмотра  2 раза в </a:t>
            </a:r>
            <a:r>
              <a:rPr lang="ru-RU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год:</a:t>
            </a:r>
          </a:p>
          <a:p>
            <a:pPr algn="ctr"/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endParaRPr lang="ru-RU" b="1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00CC"/>
                </a:solidFill>
              </a:rPr>
              <a:t>Дети в возрасте от 1 до 7 лет включительно, не вакцинированные против туберкулеза при отрицательном результате иммунодиагностики с применением аллергена бактерий с 2 туберкулиновыми единицами очищенного туберкулина в стандартном </a:t>
            </a:r>
            <a:r>
              <a:rPr lang="ru-RU" b="1" dirty="0" smtClean="0">
                <a:solidFill>
                  <a:srgbClr val="0000CC"/>
                </a:solidFill>
              </a:rPr>
              <a:t>разведении.</a:t>
            </a:r>
            <a:endParaRPr lang="ru-RU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26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8787" y="329697"/>
            <a:ext cx="6172200" cy="82440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FF6600"/>
                </a:solidFill>
                <a:effectLst/>
              </a:rPr>
              <a:t>Всемирный день борьбы с туберкулезом 24 марта  </a:t>
            </a:r>
            <a:r>
              <a:rPr lang="ru-RU" sz="2400" dirty="0">
                <a:solidFill>
                  <a:srgbClr val="002060"/>
                </a:solidFill>
                <a:effectLst/>
              </a:rPr>
              <a:t>(</a:t>
            </a:r>
            <a:r>
              <a:rPr lang="ru-RU" sz="2400" dirty="0" err="1">
                <a:solidFill>
                  <a:srgbClr val="002060"/>
                </a:solidFill>
                <a:effectLst/>
              </a:rPr>
              <a:t>World</a:t>
            </a:r>
            <a:r>
              <a:rPr lang="ru-RU" sz="2400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</a:rPr>
              <a:t>Tuberculosis</a:t>
            </a:r>
            <a:r>
              <a:rPr lang="ru-RU" sz="2400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</a:rPr>
              <a:t>Day</a:t>
            </a:r>
            <a:r>
              <a:rPr lang="ru-RU" sz="2400" dirty="0">
                <a:solidFill>
                  <a:srgbClr val="002060"/>
                </a:solidFill>
                <a:effectLst/>
              </a:rPr>
              <a:t>)</a:t>
            </a:r>
          </a:p>
        </p:txBody>
      </p:sp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166833" y="1422580"/>
            <a:ext cx="8831693" cy="904984"/>
          </a:xfrm>
        </p:spPr>
        <p:txBody>
          <a:bodyPr>
            <a:normAutofit fontScale="92500" lnSpcReduction="20000"/>
          </a:bodyPr>
          <a:lstStyle/>
          <a:p>
            <a:pPr marL="109855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Учрежден в </a:t>
            </a:r>
            <a:r>
              <a:rPr lang="ru-RU" sz="2400" b="1" dirty="0">
                <a:solidFill>
                  <a:srgbClr val="FF6600"/>
                </a:solidFill>
              </a:rPr>
              <a:t>1982 году Всемирной организацией здравоохранения (ВОЗ)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и </a:t>
            </a:r>
            <a:r>
              <a:rPr lang="ru-RU" sz="2400" b="1" dirty="0">
                <a:solidFill>
                  <a:srgbClr val="FF6600"/>
                </a:solidFill>
              </a:rPr>
              <a:t>Международным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союзом борьбы с туберкулезом и легочными заболеваниями.</a:t>
            </a:r>
          </a:p>
          <a:p>
            <a:pPr marL="109855" indent="0" algn="just" eaLnBrk="1" fontAlgn="auto" hangingPunct="1">
              <a:spcAft>
                <a:spcPts val="0"/>
              </a:spcAft>
              <a:buNone/>
              <a:defRPr/>
            </a:pPr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https://fsd.videouroki.net/html/2017/03/03/v_58b918d58a5fd/img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t="15152" r="2045"/>
          <a:stretch>
            <a:fillRect/>
          </a:stretch>
        </p:blipFill>
        <p:spPr bwMode="auto">
          <a:xfrm>
            <a:off x="4956463" y="2551275"/>
            <a:ext cx="4042064" cy="35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991" y="2626846"/>
            <a:ext cx="440574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855" algn="just">
              <a:defRPr/>
            </a:pPr>
            <a:r>
              <a:rPr lang="ru-RU" b="1" dirty="0">
                <a:solidFill>
                  <a:srgbClr val="FF6600"/>
                </a:solidFill>
              </a:rPr>
              <a:t>24 марта 1882 года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немецкий микробиолог Роберт Кох на заседании берлинского физиологического общества объявил об открытии </a:t>
            </a:r>
            <a:r>
              <a:rPr lang="ru-RU" b="1" dirty="0">
                <a:solidFill>
                  <a:srgbClr val="FF6600"/>
                </a:solidFill>
              </a:rPr>
              <a:t>возбудителя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заболевания – </a:t>
            </a:r>
            <a:r>
              <a:rPr lang="ru-RU" b="1" dirty="0">
                <a:solidFill>
                  <a:srgbClr val="FF6600"/>
                </a:solidFill>
              </a:rPr>
              <a:t>микобактерии туберкулеза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(палочка Коха). Открытие микобактерии сделало возможным диагностику и лечение этой болезни. </a:t>
            </a:r>
          </a:p>
          <a:p>
            <a:pPr marL="109855" algn="just"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marL="109855" algn="just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В </a:t>
            </a:r>
            <a:r>
              <a:rPr lang="ru-RU" b="1" dirty="0">
                <a:solidFill>
                  <a:srgbClr val="FF6600"/>
                </a:solidFill>
              </a:rPr>
              <a:t>1905 году 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за «исследования и открытия, касающиеся лечения туберкулеза» был удостоен Нобелевской премии по физиологии и медицине.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74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68700"/>
            <a:ext cx="4182862" cy="5096604"/>
          </a:xfrm>
        </p:spPr>
        <p:txBody>
          <a:bodyPr/>
          <a:lstStyle/>
          <a:p>
            <a:pPr marL="0" indent="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2411760" y="1190634"/>
            <a:ext cx="485601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РОССИЙСКОЙ ФЕДЕРАЦИИ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</a:p>
          <a:p>
            <a:pPr marL="0" indent="0" algn="ctr">
              <a:buNone/>
            </a:pPr>
            <a:r>
              <a:rPr lang="ru-RU" sz="1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28 января 2021 года №  29н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проведения обязательных предварительных и периодических медицинских осмотров работников, предусмотренных частью четвертой статьи 213 Трудового кодекса Российской Федерации, перечня медицинских противопоказаний к осуществлению работ с вредными и (или) опасными производственными факторами, а также работам, при выполнении которых проводятся обязательные предварительные и периодические медицинские осмотры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документа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01.04.2021,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документа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01.04.2027 года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Глав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420" y="0"/>
            <a:ext cx="7662120" cy="72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Desktop\normotivnye-documen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4917" y="116632"/>
            <a:ext cx="1567514" cy="867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548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27560"/>
            <a:ext cx="8784976" cy="541200"/>
          </a:xfrm>
        </p:spPr>
        <p:txBody>
          <a:bodyPr/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 руководителей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по профилактике заболеваний туберкулезом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Глав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90" y="-1"/>
            <a:ext cx="7662120" cy="72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Объект 2"/>
          <p:cNvSpPr txBox="1">
            <a:spLocks/>
          </p:cNvSpPr>
          <p:nvPr/>
        </p:nvSpPr>
        <p:spPr bwMode="auto">
          <a:xfrm>
            <a:off x="107504" y="1340768"/>
            <a:ext cx="885698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действующими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нормативно-распорядительными документами руководители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предприятий, учреждений и организаций независимо от форм собственности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 к работе лиц, представляющих угрозу заражения туберкулезом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этим руководителю необходимо: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по организации назначить лицо, ответственное за обследование сотрудников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туберкулез;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предварительных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осмотров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туберкулез лиц при поступлении на работу или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учебу;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периодические профилактические обследования на туберкулез каждого работающего, учащегося, студента в сроки, установленные санитарными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правилами;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моральную и материальную поддержку работникам, учащимся, студентам, заболевшим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туберкулезом.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ru-RU" sz="1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3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лав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90" y="-1"/>
            <a:ext cx="7662120" cy="72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691680" y="741890"/>
            <a:ext cx="2342050" cy="16069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редварительные/</a:t>
            </a:r>
          </a:p>
          <a:p>
            <a:pPr algn="ctr">
              <a:defRPr/>
            </a:pPr>
            <a:r>
              <a:rPr 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периодические медицинские осмотры, иммунодиагностика</a:t>
            </a:r>
            <a:endParaRPr lang="ru-RU" sz="1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81145" y="836712"/>
            <a:ext cx="1651095" cy="5222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Подозрение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2690" y="1700808"/>
            <a:ext cx="1080120" cy="4858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0800000" flipH="1">
            <a:off x="4040128" y="998668"/>
            <a:ext cx="933686" cy="268640"/>
          </a:xfrm>
          <a:prstGeom prst="rightArrow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20297031" flipH="1">
            <a:off x="741426" y="1296192"/>
            <a:ext cx="933686" cy="268640"/>
          </a:xfrm>
          <a:prstGeom prst="rightArrow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94419" y="2087552"/>
            <a:ext cx="2800559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Дообследование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противотуберкулезном учреждении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6200000" flipH="1">
            <a:off x="5845005" y="1567409"/>
            <a:ext cx="671678" cy="321254"/>
          </a:xfrm>
          <a:prstGeom prst="rightArrow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2098" y="1430512"/>
            <a:ext cx="1310262" cy="5132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502098" y="1451811"/>
            <a:ext cx="1239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В течении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 10 дней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53610" y="2537831"/>
            <a:ext cx="1080120" cy="4858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81966" y="3501008"/>
            <a:ext cx="1998346" cy="5222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Заболевание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flipH="1">
            <a:off x="4083347" y="2588825"/>
            <a:ext cx="933686" cy="268640"/>
          </a:xfrm>
          <a:prstGeom prst="rightArrow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16200000" flipH="1">
            <a:off x="6075204" y="3072624"/>
            <a:ext cx="419183" cy="321254"/>
          </a:xfrm>
          <a:prstGeom prst="rightArrow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21763" y="4725144"/>
            <a:ext cx="2800559" cy="1498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 противоэпидемических мероприятий, обследований, дезинфекция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16200000" flipH="1">
            <a:off x="6000556" y="4203583"/>
            <a:ext cx="681830" cy="321254"/>
          </a:xfrm>
          <a:prstGeom prst="rightArrow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267743" y="4517022"/>
            <a:ext cx="1735915" cy="6909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Динамическое наблюдение 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 flipH="1">
            <a:off x="4029681" y="4862521"/>
            <a:ext cx="1041017" cy="268640"/>
          </a:xfrm>
          <a:prstGeom prst="rightArrow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06164" y="5815489"/>
            <a:ext cx="2179964" cy="8159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Новых случаев не зарегистрировано.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Оздоровление очага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79512" y="4454540"/>
            <a:ext cx="1635795" cy="8159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Регистрация новых случаев заболевания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 flipH="1">
            <a:off x="1861489" y="4725144"/>
            <a:ext cx="406254" cy="248620"/>
          </a:xfrm>
          <a:prstGeom prst="rightArrow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25694" y="5733256"/>
            <a:ext cx="1838922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Продолжение динамического наблюдения и обследования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16200000" flipH="1">
            <a:off x="817718" y="5405819"/>
            <a:ext cx="406254" cy="248620"/>
          </a:xfrm>
          <a:prstGeom prst="rightArrow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16200000" flipH="1">
            <a:off x="2997392" y="5346328"/>
            <a:ext cx="525236" cy="248620"/>
          </a:xfrm>
          <a:prstGeom prst="rightArrow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7" descr="Эпидемический очаг туберкулез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10412"/>
            <a:ext cx="1321343" cy="82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94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8290" y="488281"/>
            <a:ext cx="915229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Выявление и диагностика туберкулезной инфекции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sz="1700" dirty="0" smtClean="0"/>
          </a:p>
          <a:p>
            <a:pPr algn="ctr"/>
            <a:endParaRPr lang="ru-RU" sz="1700" dirty="0" smtClean="0"/>
          </a:p>
          <a:p>
            <a:pPr algn="ctr"/>
            <a:r>
              <a:rPr lang="ru-RU" sz="1700" dirty="0" smtClean="0"/>
              <a:t>Рекомендуется </a:t>
            </a:r>
            <a:r>
              <a:rPr lang="ru-RU" sz="1700" dirty="0"/>
              <a:t>в Российской Федерации проводить массовое обследование (скрининг) детского населения на туберкулезную инфекцию (в том числе при поступлении детей в образовательные организации - </a:t>
            </a:r>
            <a:r>
              <a:rPr lang="ru-RU" sz="1700" b="1" dirty="0" smtClean="0"/>
              <a:t>ежегодно </a:t>
            </a:r>
            <a:r>
              <a:rPr lang="ru-RU" sz="1700" b="1" dirty="0"/>
              <a:t>методом иммунодиагностики в возрасте 1 года - 17 лет включительно и методом флюорографического исследования в возрасте 15 - 17 лет. </a:t>
            </a:r>
            <a:r>
              <a:rPr lang="ru-RU" sz="1700" dirty="0" smtClean="0"/>
              <a:t>В </a:t>
            </a:r>
            <a:r>
              <a:rPr lang="ru-RU" sz="1700" dirty="0"/>
              <a:t>группах высокого риска заболевания туберкулезом скрининг рекомендуется </a:t>
            </a:r>
            <a:endParaRPr lang="ru-RU" sz="1700" dirty="0" smtClean="0"/>
          </a:p>
          <a:p>
            <a:pPr algn="ctr"/>
            <a:r>
              <a:rPr lang="ru-RU" sz="1700" dirty="0" smtClean="0"/>
              <a:t>проводить 2 </a:t>
            </a:r>
            <a:r>
              <a:rPr lang="ru-RU" sz="1700" dirty="0"/>
              <a:t>раза в год.</a:t>
            </a:r>
          </a:p>
        </p:txBody>
      </p:sp>
      <p:pic>
        <p:nvPicPr>
          <p:cNvPr id="5" name="Picture 2" descr="Глав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90" y="-1"/>
            <a:ext cx="7662120" cy="72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563889" y="1340768"/>
            <a:ext cx="2376264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Иммунодиагностика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340768"/>
            <a:ext cx="266429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Массовая иммунодиагностика (скрининг на туберкулез)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68812" y="1325053"/>
            <a:ext cx="2376264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Индивидуальная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иммунодиагностика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2635891"/>
            <a:ext cx="4032448" cy="17198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выявление инфицирования микобактериями туберкулеза;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отбор лиц для вакцинации и ревакцинации против туберкулеза;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групп риска по заболеванию туберкулезом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86400" y="2556520"/>
            <a:ext cx="4032448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ифференциальная диагностика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послепрививочного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иммунитета (БЦЖ) и истинного инфицирования микобактериями туберкулеза;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дифференциальная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туберкулеза и других заболеваний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0800000" flipH="1">
            <a:off x="6001969" y="1422471"/>
            <a:ext cx="466843" cy="268641"/>
          </a:xfrm>
          <a:prstGeom prst="rightArrow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flipH="1">
            <a:off x="2852398" y="1422470"/>
            <a:ext cx="639482" cy="343595"/>
          </a:xfrm>
          <a:prstGeom prst="rightArrow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6200000" flipH="1">
            <a:off x="1570172" y="2238030"/>
            <a:ext cx="547101" cy="248620"/>
          </a:xfrm>
          <a:prstGeom prst="rightArrow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6200000" flipH="1">
            <a:off x="7389908" y="2165176"/>
            <a:ext cx="534073" cy="248620"/>
          </a:xfrm>
          <a:prstGeom prst="rightArrow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61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6" descr="151866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340768"/>
            <a:ext cx="2797175" cy="1808162"/>
          </a:xfrm>
        </p:spPr>
      </p:pic>
      <p:pic>
        <p:nvPicPr>
          <p:cNvPr id="16388" name="Picture 7" descr="vospitate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28194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0" y="3429000"/>
            <a:ext cx="9144000" cy="31575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Дети, направленные на консультацию в противотуберкулезный диспансер, </a:t>
            </a:r>
          </a:p>
          <a:p>
            <a:pPr eaLnBrk="1" hangingPunct="1">
              <a:defRPr/>
            </a:pPr>
            <a:r>
              <a:rPr lang="ru-RU" alt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родители или  законные представителей которых </a:t>
            </a:r>
            <a:r>
              <a:rPr lang="ru-RU" alt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не представили в течение </a:t>
            </a:r>
          </a:p>
          <a:p>
            <a:pPr eaLnBrk="1" hangingPunct="1">
              <a:defRPr/>
            </a:pPr>
            <a:r>
              <a:rPr lang="ru-RU" alt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 месяца</a:t>
            </a:r>
            <a:r>
              <a:rPr lang="ru-RU" alt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с момента постановки иммунологической пробы заключение фтизиатра </a:t>
            </a:r>
          </a:p>
          <a:p>
            <a:pPr eaLnBrk="1" hangingPunct="1">
              <a:defRPr/>
            </a:pPr>
            <a:r>
              <a:rPr lang="ru-RU" alt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об отсутствии заболевания туберкулезом </a:t>
            </a:r>
            <a:r>
              <a:rPr lang="ru-RU" alt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не допускаются в детские организации.</a:t>
            </a:r>
          </a:p>
          <a:p>
            <a:pPr eaLnBrk="1" hangingPunct="1">
              <a:defRPr/>
            </a:pPr>
            <a:r>
              <a:rPr lang="ru-RU" alt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</a:t>
            </a:r>
            <a:r>
              <a:rPr lang="ru-RU" alt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Дети, иммунодиагностика  которым</a:t>
            </a:r>
          </a:p>
          <a:p>
            <a:pPr eaLnBrk="1" hangingPunct="1">
              <a:defRPr/>
            </a:pPr>
            <a:r>
              <a:rPr lang="ru-RU" alt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не проводилась,</a:t>
            </a:r>
            <a:r>
              <a:rPr lang="ru-RU" alt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допускаются </a:t>
            </a:r>
            <a:r>
              <a:rPr lang="ru-RU" alt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 детскую</a:t>
            </a:r>
          </a:p>
          <a:p>
            <a:pPr eaLnBrk="1" hangingPunct="1">
              <a:defRPr/>
            </a:pPr>
            <a:r>
              <a:rPr lang="ru-RU" alt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организацию </a:t>
            </a:r>
            <a:r>
              <a:rPr lang="ru-RU" alt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при наличии заключения </a:t>
            </a:r>
          </a:p>
          <a:p>
            <a:pPr eaLnBrk="1" hangingPunct="1">
              <a:defRPr/>
            </a:pPr>
            <a:r>
              <a:rPr lang="ru-RU" alt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врача-фтизиатра об отсутствии заболевания.</a:t>
            </a:r>
          </a:p>
          <a:p>
            <a:pPr eaLnBrk="1" hangingPunct="1">
              <a:defRPr/>
            </a:pPr>
            <a:r>
              <a:rPr lang="ru-RU" alt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п. 823 СанПиН 3.13686-21  «Санитарно-эпидемиологические</a:t>
            </a:r>
          </a:p>
          <a:p>
            <a:pPr eaLnBrk="1" hangingPunct="1">
              <a:defRPr/>
            </a:pPr>
            <a:r>
              <a:rPr lang="ru-RU" alt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требования по  профилактике инфекционных болезней»</a:t>
            </a:r>
          </a:p>
          <a:p>
            <a:pPr eaLnBrk="1" hangingPunct="1">
              <a:defRPr/>
            </a:pPr>
            <a:r>
              <a:rPr lang="ru-RU" alt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pic>
        <p:nvPicPr>
          <p:cNvPr id="16390" name="Picture 9" descr="4560eca91d1e60c9d56e851398%20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939" y="4908524"/>
            <a:ext cx="2617061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Главна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290" y="-1"/>
            <a:ext cx="7662120" cy="72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8760447"/>
      </p:ext>
    </p:extLst>
  </p:cSld>
  <p:clrMapOvr>
    <a:masterClrMapping/>
  </p:clrMapOvr>
  <p:transition spd="slow" advClick="0" advTm="1000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560" y="601216"/>
            <a:ext cx="8229600" cy="451520"/>
          </a:xfrm>
        </p:spPr>
        <p:txBody>
          <a:bodyPr/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При регистрации случая туберкулеза:</a:t>
            </a:r>
            <a:endParaRPr lang="ru-RU" alt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664000" y="2792442"/>
            <a:ext cx="4896544" cy="86409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Госпитализация в специализированное учреждение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775295" y="5229200"/>
            <a:ext cx="4896544" cy="1340753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Обследование контактных  (рентгенологическое  обследование, если предыдущий результат более 6 месяцев, ОАК, ОАМ, мокрота, постановка Д-теста)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2" descr="https://medicalnews.ru/wp-content/uploads/2019/08/ffec84bc20cbb8dc1605208bc71192c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07975" y="2530064"/>
            <a:ext cx="2818656" cy="1340972"/>
          </a:xfrm>
          <a:prstGeom prst="rightArrow">
            <a:avLst>
              <a:gd name="adj1" fmla="val 50000"/>
              <a:gd name="adj2" fmla="val 338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 инфекции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07975" y="5257461"/>
            <a:ext cx="2818656" cy="1340972"/>
          </a:xfrm>
          <a:prstGeom prst="rightArrow">
            <a:avLst>
              <a:gd name="adj1" fmla="val 50000"/>
              <a:gd name="adj2" fmla="val 338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 границ  очага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Ð§ÐµÐ»Ð¾Ð²ÐµÐº, ÑÑÑÐ°Ð´Ð°ÑÑÐ¸Ñ Ð¾Ñ ÑÐ¸Ð»ÑÐ½Ð¾Ð³Ð¾ ÐºÐ°ÑÐ»Ñ â ÑÑÐ¾ÐºÐ¾Ð²Ð¾Ðµ ÑÐ¾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23" y="3795256"/>
            <a:ext cx="1071651" cy="132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Ð¡ÑÐ°ÑÑÐ¸Ð¹ Ð²ÑÐ°Ñ ÑÐ²Ð»ÑÐµÑÑÑ Ð°Ð½Ð°Ð»Ð¸Ð· ÑÐµÐ½ÑÐ³ÐµÐ½Ð¾Ð²ÑÐºÐ¾Ð³Ð¾ Ð¸Ð·Ð¾Ð±ÑÐ°Ð¶ÐµÐ½Ð¸Ñ â ÑÑÐ¾ÐºÐ¾Ð²Ð¾Ðµ ÑÐ¾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01" y="3759286"/>
            <a:ext cx="1893912" cy="122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http://www.2000.ua/modules/pages/upload/images/4e48462bfb3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752" y="3785464"/>
            <a:ext cx="1929599" cy="11987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1052736"/>
            <a:ext cx="85909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 соответствии с </a:t>
            </a: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п. </a:t>
            </a:r>
            <a:r>
              <a:rPr lang="ru-RU" alt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853 </a:t>
            </a: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СанПиН 3.13686-21  </a:t>
            </a:r>
            <a:r>
              <a:rPr lang="ru-RU" alt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 </a:t>
            </a:r>
            <a:r>
              <a:rPr lang="ru-RU" alt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очагах туберкулеза с целью ранней локализации и предупреждения распространения заболевания специалистами медицинских специализированных противотуберкулезных организаций (отделений, кабинетов)  проводят санитарно-противоэпидемические (профилактические) мероприятия:</a:t>
            </a:r>
          </a:p>
        </p:txBody>
      </p:sp>
      <p:pic>
        <p:nvPicPr>
          <p:cNvPr id="12" name="Picture 2" descr="Главна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8420" y="0"/>
            <a:ext cx="7662120" cy="72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0704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27560"/>
            <a:ext cx="8568136" cy="61320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чем важно знать руководителю при выявлении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случая туберкулеза в организации: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Глав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90" y="-1"/>
            <a:ext cx="7662120" cy="72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Объект 2"/>
          <p:cNvSpPr txBox="1">
            <a:spLocks/>
          </p:cNvSpPr>
          <p:nvPr/>
        </p:nvSpPr>
        <p:spPr bwMode="auto">
          <a:xfrm>
            <a:off x="186029" y="1478325"/>
            <a:ext cx="5112568" cy="466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135" y="1628800"/>
            <a:ext cx="511256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buAutoNum type="arabicPeriod"/>
            </a:pPr>
            <a:r>
              <a:rPr lang="ru-RU" b="1" dirty="0" smtClean="0"/>
              <a:t>Выход специалистов фтизиатрической службы, в ряде случаев совместно со специалистами Управления </a:t>
            </a:r>
            <a:r>
              <a:rPr lang="ru-RU" b="1" dirty="0" err="1" smtClean="0"/>
              <a:t>Роспотребнадзора</a:t>
            </a:r>
            <a:r>
              <a:rPr lang="ru-RU" b="1" dirty="0" smtClean="0"/>
              <a:t> по Самарской области или специалистами ФБУЗ «Центр гигиены и эпидемиологии в Самарской области» с целью оценки ситуации, определения границы очага, контактных лиц, методов обследования, </a:t>
            </a:r>
            <a:r>
              <a:rPr lang="ru-RU" b="1" dirty="0" err="1" smtClean="0"/>
              <a:t>химиопрофилактики</a:t>
            </a:r>
            <a:r>
              <a:rPr lang="ru-RU" b="1" dirty="0" smtClean="0"/>
              <a:t>, плана оздоровления очага. </a:t>
            </a:r>
          </a:p>
          <a:p>
            <a:pPr algn="ctr"/>
            <a:r>
              <a:rPr lang="ru-RU" b="1" dirty="0" smtClean="0"/>
              <a:t>Врачом-фтизиатром заполняется акт обследования производственного очага с выдачей рекомендаций по </a:t>
            </a:r>
            <a:r>
              <a:rPr lang="ru-RU" b="1" dirty="0"/>
              <a:t>организации противоэпидемической работы в очаге туберкулезной инфекции, по обследованию контактных </a:t>
            </a:r>
            <a:r>
              <a:rPr lang="ru-RU" b="1" dirty="0" smtClean="0"/>
              <a:t>лиц, по </a:t>
            </a:r>
            <a:r>
              <a:rPr lang="ru-RU" b="1" dirty="0"/>
              <a:t>проведению заключительной дезинфекции и др</a:t>
            </a:r>
            <a:r>
              <a:rPr lang="ru-RU" b="1" dirty="0" smtClean="0"/>
              <a:t>., с целью локализации и предупреждения распространения заболевания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04866"/>
            <a:ext cx="3167536" cy="501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32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4490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b="1" dirty="0">
                <a:cs typeface="Times New Roman" panose="02020603050405020304" pitchFamily="18" charset="0"/>
              </a:rPr>
              <a:t>ФЕДЕРАЛЬНЫЙ ЗАКОН РОССИЙСКОЙ ФЕДЕРАЦИИ </a:t>
            </a:r>
          </a:p>
          <a:p>
            <a:pPr marL="0" indent="0" algn="ctr">
              <a:buNone/>
            </a:pPr>
            <a:r>
              <a:rPr lang="ru-RU" b="1" dirty="0">
                <a:cs typeface="Times New Roman" panose="02020603050405020304" pitchFamily="18" charset="0"/>
              </a:rPr>
              <a:t>от 18 июня 2001 года № 77-ФЗ</a:t>
            </a:r>
          </a:p>
          <a:p>
            <a:pPr marL="0" indent="0" algn="ctr">
              <a:buNone/>
            </a:pPr>
            <a:r>
              <a:rPr lang="ru-RU" b="1" dirty="0">
                <a:cs typeface="Times New Roman" panose="02020603050405020304" pitchFamily="18" charset="0"/>
              </a:rPr>
              <a:t>  «О предупреждении распространения туберкулеза в Российской Федерации» </a:t>
            </a:r>
          </a:p>
          <a:p>
            <a:pPr marL="0" indent="457200" algn="just">
              <a:buNone/>
            </a:pPr>
            <a:r>
              <a:rPr lang="ru-RU" b="1" dirty="0">
                <a:cs typeface="Times New Roman" panose="02020603050405020304" pitchFamily="18" charset="0"/>
              </a:rPr>
              <a:t>ч</a:t>
            </a:r>
            <a:r>
              <a:rPr lang="ru-RU" b="1" dirty="0" smtClean="0">
                <a:cs typeface="Times New Roman" panose="02020603050405020304" pitchFamily="18" charset="0"/>
              </a:rPr>
              <a:t>асть 2 ст. 8.: </a:t>
            </a:r>
            <a:r>
              <a:rPr lang="ru-RU" dirty="0" smtClean="0">
                <a:cs typeface="Times New Roman" panose="02020603050405020304" pitchFamily="18" charset="0"/>
              </a:rPr>
              <a:t>Лица</a:t>
            </a:r>
            <a:r>
              <a:rPr lang="ru-RU" dirty="0">
                <a:cs typeface="Times New Roman" panose="02020603050405020304" pitchFamily="18" charset="0"/>
              </a:rPr>
              <a:t>, находящиеся или находившиеся в контакте с источником туберкулеза, а также лица с подозрением на туберкулез по назначению врача проходят медицинское обследование в целях выявления туберкулеза</a:t>
            </a:r>
            <a:r>
              <a:rPr lang="ru-RU" dirty="0" smtClean="0">
                <a:cs typeface="Times New Roman" panose="02020603050405020304" pitchFamily="18" charset="0"/>
              </a:rPr>
              <a:t>.</a:t>
            </a:r>
          </a:p>
          <a:p>
            <a:pPr indent="457200" algn="just"/>
            <a:endParaRPr lang="ru-RU" b="1" dirty="0" smtClean="0"/>
          </a:p>
          <a:p>
            <a:pPr indent="457200" algn="just"/>
            <a:r>
              <a:rPr lang="ru-RU" b="1" dirty="0" smtClean="0"/>
              <a:t>Контактные лица обязаны</a:t>
            </a:r>
            <a:r>
              <a:rPr lang="ru-RU" b="1" dirty="0"/>
              <a:t>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/>
              <a:t>проходить по </a:t>
            </a:r>
            <a:r>
              <a:rPr lang="ru-RU" dirty="0"/>
              <a:t>назначению врача медицинской противотуберкулезной организации </a:t>
            </a:r>
            <a:r>
              <a:rPr lang="ru-RU" dirty="0" smtClean="0"/>
              <a:t>медицинское </a:t>
            </a:r>
            <a:r>
              <a:rPr lang="ru-RU" dirty="0"/>
              <a:t>обследование в целях выявления туберкулеза и выполнять профилактические мероприятия, в том числе путем применения лекарственных препаратов</a:t>
            </a:r>
            <a:r>
              <a:rPr lang="ru-RU" dirty="0" smtClean="0"/>
              <a:t>;</a:t>
            </a:r>
          </a:p>
          <a:p>
            <a:pPr algn="just"/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/>
              <a:t>находиться под наблюдением в медицинской противотуберкулезной организации и соблюдать периодичность диспансерных приемов (осмотров, консультаций) в соответствии с </a:t>
            </a:r>
            <a:r>
              <a:rPr lang="ru-RU" dirty="0" smtClean="0"/>
              <a:t>утвержденным Порядком;</a:t>
            </a:r>
          </a:p>
          <a:p>
            <a:pPr algn="just"/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/>
              <a:t>выполнять предписания врача-фтизиатра</a:t>
            </a:r>
            <a:r>
              <a:rPr lang="ru-RU" dirty="0" smtClean="0"/>
              <a:t>;</a:t>
            </a:r>
          </a:p>
          <a:p>
            <a:pPr algn="just"/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/>
              <a:t>не препятствовать проведению санитарно-противоэпидемических (профилактических) мероприятий, предусмотренных законодательством в области обеспечения санитарно-эпидемиологического благополучия населения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Глав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90" y="17339"/>
            <a:ext cx="7662120" cy="72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473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он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30250" y="290513"/>
            <a:ext cx="8413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8353425" cy="836613"/>
          </a:xfrm>
          <a:solidFill>
            <a:srgbClr val="333399"/>
          </a:solidFill>
          <a:ln>
            <a:solidFill>
              <a:srgbClr val="9933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sz="3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Границы эпидемического очага туберкулеза</a:t>
            </a:r>
          </a:p>
        </p:txBody>
      </p:sp>
      <p:sp>
        <p:nvSpPr>
          <p:cNvPr id="138256" name="Oval 16"/>
          <p:cNvSpPr>
            <a:spLocks noGrp="1" noChangeArrowheads="1"/>
          </p:cNvSpPr>
          <p:nvPr>
            <p:ph type="body" idx="4294967295"/>
          </p:nvPr>
        </p:nvSpPr>
        <p:spPr>
          <a:xfrm>
            <a:off x="2916238" y="2636838"/>
            <a:ext cx="3527425" cy="93662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ru-RU" altLang="ru-RU" sz="2000" b="1" smtClean="0">
                <a:latin typeface="Times New Roman" pitchFamily="18" charset="0"/>
              </a:rPr>
              <a:t>Пространственные границы</a:t>
            </a:r>
          </a:p>
        </p:txBody>
      </p:sp>
      <p:sp>
        <p:nvSpPr>
          <p:cNvPr id="138257" name="Oval 17"/>
          <p:cNvSpPr>
            <a:spLocks noChangeArrowheads="1"/>
          </p:cNvSpPr>
          <p:nvPr/>
        </p:nvSpPr>
        <p:spPr bwMode="auto">
          <a:xfrm>
            <a:off x="3492500" y="5013325"/>
            <a:ext cx="2663825" cy="93662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altLang="ru-RU" sz="2000" b="1" smtClean="0">
                <a:latin typeface="Times New Roman" pitchFamily="18" charset="0"/>
              </a:rPr>
              <a:t>Временные границы</a:t>
            </a:r>
          </a:p>
        </p:txBody>
      </p:sp>
      <p:sp>
        <p:nvSpPr>
          <p:cNvPr id="138258" name="Oval 18"/>
          <p:cNvSpPr>
            <a:spLocks noChangeArrowheads="1"/>
          </p:cNvSpPr>
          <p:nvPr/>
        </p:nvSpPr>
        <p:spPr bwMode="auto">
          <a:xfrm>
            <a:off x="3203575" y="4005263"/>
            <a:ext cx="2881313" cy="8636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2000" b="1">
                <a:latin typeface="Times New Roman" pitchFamily="18" charset="0"/>
              </a:rPr>
              <a:t>место лечения</a:t>
            </a:r>
          </a:p>
        </p:txBody>
      </p:sp>
      <p:sp>
        <p:nvSpPr>
          <p:cNvPr id="138259" name="Oval 19"/>
          <p:cNvSpPr>
            <a:spLocks noChangeArrowheads="1"/>
          </p:cNvSpPr>
          <p:nvPr/>
        </p:nvSpPr>
        <p:spPr bwMode="auto">
          <a:xfrm>
            <a:off x="6516688" y="3644900"/>
            <a:ext cx="2627312" cy="79216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2000" b="1">
                <a:latin typeface="Times New Roman" pitchFamily="18" charset="0"/>
              </a:rPr>
              <a:t>коллективы и </a:t>
            </a:r>
          </a:p>
          <a:p>
            <a:pPr algn="ctr">
              <a:defRPr/>
            </a:pPr>
            <a:r>
              <a:rPr lang="ru-RU" altLang="ru-RU" sz="2000" b="1">
                <a:latin typeface="Times New Roman" pitchFamily="18" charset="0"/>
              </a:rPr>
              <a:t>группы людей</a:t>
            </a:r>
          </a:p>
        </p:txBody>
      </p:sp>
      <p:sp>
        <p:nvSpPr>
          <p:cNvPr id="138260" name="Oval 20"/>
          <p:cNvSpPr>
            <a:spLocks noChangeArrowheads="1"/>
          </p:cNvSpPr>
          <p:nvPr/>
        </p:nvSpPr>
        <p:spPr bwMode="auto">
          <a:xfrm>
            <a:off x="6227763" y="1773238"/>
            <a:ext cx="2736850" cy="792162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2000" b="1">
                <a:latin typeface="Times New Roman" pitchFamily="18" charset="0"/>
              </a:rPr>
              <a:t>место обучения</a:t>
            </a:r>
          </a:p>
        </p:txBody>
      </p:sp>
      <p:sp>
        <p:nvSpPr>
          <p:cNvPr id="138261" name="Oval 21"/>
          <p:cNvSpPr>
            <a:spLocks noChangeArrowheads="1"/>
          </p:cNvSpPr>
          <p:nvPr/>
        </p:nvSpPr>
        <p:spPr bwMode="auto">
          <a:xfrm>
            <a:off x="250825" y="3573463"/>
            <a:ext cx="2519363" cy="8636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2000" b="1">
                <a:latin typeface="Times New Roman" pitchFamily="18" charset="0"/>
              </a:rPr>
              <a:t>место воспитания</a:t>
            </a:r>
          </a:p>
        </p:txBody>
      </p:sp>
      <p:sp>
        <p:nvSpPr>
          <p:cNvPr id="138262" name="Oval 22"/>
          <p:cNvSpPr>
            <a:spLocks noChangeArrowheads="1"/>
          </p:cNvSpPr>
          <p:nvPr/>
        </p:nvSpPr>
        <p:spPr bwMode="auto">
          <a:xfrm>
            <a:off x="3059113" y="1268413"/>
            <a:ext cx="2736850" cy="865187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2000" b="1">
                <a:latin typeface="Times New Roman" pitchFamily="18" charset="0"/>
              </a:rPr>
              <a:t>место жительства</a:t>
            </a:r>
          </a:p>
        </p:txBody>
      </p:sp>
      <p:sp>
        <p:nvSpPr>
          <p:cNvPr id="138263" name="Oval 23"/>
          <p:cNvSpPr>
            <a:spLocks noChangeArrowheads="1"/>
          </p:cNvSpPr>
          <p:nvPr/>
        </p:nvSpPr>
        <p:spPr bwMode="auto">
          <a:xfrm>
            <a:off x="395288" y="1628775"/>
            <a:ext cx="2592387" cy="79216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2000" b="1">
                <a:latin typeface="Times New Roman" pitchFamily="18" charset="0"/>
              </a:rPr>
              <a:t>место работы</a:t>
            </a:r>
          </a:p>
        </p:txBody>
      </p:sp>
      <p:sp>
        <p:nvSpPr>
          <p:cNvPr id="138264" name="Oval 24"/>
          <p:cNvSpPr>
            <a:spLocks noChangeArrowheads="1"/>
          </p:cNvSpPr>
          <p:nvPr/>
        </p:nvSpPr>
        <p:spPr bwMode="auto">
          <a:xfrm>
            <a:off x="0" y="5516563"/>
            <a:ext cx="3779838" cy="1152525"/>
          </a:xfrm>
          <a:prstGeom prst="ellipse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2000" b="1">
                <a:latin typeface="Times New Roman" pitchFamily="18" charset="0"/>
              </a:rPr>
              <a:t>весь период общения</a:t>
            </a:r>
          </a:p>
          <a:p>
            <a:pPr algn="ctr">
              <a:defRPr/>
            </a:pPr>
            <a:r>
              <a:rPr lang="ru-RU" altLang="ru-RU" sz="2000" b="1">
                <a:latin typeface="Times New Roman" pitchFamily="18" charset="0"/>
              </a:rPr>
              <a:t> с источником микобактерий</a:t>
            </a:r>
          </a:p>
        </p:txBody>
      </p:sp>
      <p:sp>
        <p:nvSpPr>
          <p:cNvPr id="138266" name="Oval 26"/>
          <p:cNvSpPr>
            <a:spLocks noChangeArrowheads="1"/>
          </p:cNvSpPr>
          <p:nvPr/>
        </p:nvSpPr>
        <p:spPr bwMode="auto">
          <a:xfrm>
            <a:off x="5364163" y="5705475"/>
            <a:ext cx="3779837" cy="963613"/>
          </a:xfrm>
          <a:prstGeom prst="ellipse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2000" b="1">
                <a:latin typeface="Times New Roman" pitchFamily="18" charset="0"/>
              </a:rPr>
              <a:t>продолжительность</a:t>
            </a:r>
          </a:p>
          <a:p>
            <a:pPr algn="ctr">
              <a:defRPr/>
            </a:pPr>
            <a:r>
              <a:rPr lang="ru-RU" altLang="ru-RU" sz="2000" b="1">
                <a:latin typeface="Times New Roman" pitchFamily="18" charset="0"/>
              </a:rPr>
              <a:t> инкубации у контактных</a:t>
            </a:r>
          </a:p>
        </p:txBody>
      </p:sp>
      <p:sp>
        <p:nvSpPr>
          <p:cNvPr id="5135" name="AutoShape 29"/>
          <p:cNvSpPr>
            <a:spLocks noChangeArrowheads="1"/>
          </p:cNvSpPr>
          <p:nvPr/>
        </p:nvSpPr>
        <p:spPr bwMode="auto">
          <a:xfrm rot="1169475">
            <a:off x="6156325" y="5445125"/>
            <a:ext cx="576263" cy="290513"/>
          </a:xfrm>
          <a:prstGeom prst="notchedRightArrow">
            <a:avLst>
              <a:gd name="adj1" fmla="val 50000"/>
              <a:gd name="adj2" fmla="val 4959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36" name="AutoShape 30"/>
          <p:cNvSpPr>
            <a:spLocks noChangeArrowheads="1"/>
          </p:cNvSpPr>
          <p:nvPr/>
        </p:nvSpPr>
        <p:spPr bwMode="auto">
          <a:xfrm rot="8941706">
            <a:off x="2051050" y="3287713"/>
            <a:ext cx="923925" cy="227012"/>
          </a:xfrm>
          <a:prstGeom prst="notchedRightArrow">
            <a:avLst>
              <a:gd name="adj1" fmla="val 50000"/>
              <a:gd name="adj2" fmla="val 10174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37" name="AutoShape 31"/>
          <p:cNvSpPr>
            <a:spLocks noChangeArrowheads="1"/>
          </p:cNvSpPr>
          <p:nvPr/>
        </p:nvSpPr>
        <p:spPr bwMode="auto">
          <a:xfrm rot="9420106">
            <a:off x="2916238" y="5300663"/>
            <a:ext cx="576262" cy="290512"/>
          </a:xfrm>
          <a:prstGeom prst="notchedRightArrow">
            <a:avLst>
              <a:gd name="adj1" fmla="val 50000"/>
              <a:gd name="adj2" fmla="val 4959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38" name="AutoShape 32"/>
          <p:cNvSpPr>
            <a:spLocks noChangeArrowheads="1"/>
          </p:cNvSpPr>
          <p:nvPr/>
        </p:nvSpPr>
        <p:spPr bwMode="auto">
          <a:xfrm rot="-8939473">
            <a:off x="2617788" y="2378075"/>
            <a:ext cx="722312" cy="217488"/>
          </a:xfrm>
          <a:prstGeom prst="notchedRightArrow">
            <a:avLst>
              <a:gd name="adj1" fmla="val 50000"/>
              <a:gd name="adj2" fmla="val 8302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39" name="AutoShape 33"/>
          <p:cNvSpPr>
            <a:spLocks noChangeArrowheads="1"/>
          </p:cNvSpPr>
          <p:nvPr/>
        </p:nvSpPr>
        <p:spPr bwMode="auto">
          <a:xfrm rot="-5400000">
            <a:off x="4428332" y="2205831"/>
            <a:ext cx="431800" cy="287337"/>
          </a:xfrm>
          <a:prstGeom prst="notchedRightArrow">
            <a:avLst>
              <a:gd name="adj1" fmla="val 50000"/>
              <a:gd name="adj2" fmla="val 3756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40" name="AutoShape 34"/>
          <p:cNvSpPr>
            <a:spLocks noChangeArrowheads="1"/>
          </p:cNvSpPr>
          <p:nvPr/>
        </p:nvSpPr>
        <p:spPr bwMode="auto">
          <a:xfrm rot="-1861377">
            <a:off x="5724525" y="2398713"/>
            <a:ext cx="649288" cy="241300"/>
          </a:xfrm>
          <a:prstGeom prst="notchedRightArrow">
            <a:avLst>
              <a:gd name="adj1" fmla="val 50000"/>
              <a:gd name="adj2" fmla="val 672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41" name="AutoShape 35"/>
          <p:cNvSpPr>
            <a:spLocks noChangeArrowheads="1"/>
          </p:cNvSpPr>
          <p:nvPr/>
        </p:nvSpPr>
        <p:spPr bwMode="auto">
          <a:xfrm rot="1145518">
            <a:off x="6370638" y="3287713"/>
            <a:ext cx="792162" cy="293687"/>
          </a:xfrm>
          <a:prstGeom prst="notchedRightArrow">
            <a:avLst>
              <a:gd name="adj1" fmla="val 50000"/>
              <a:gd name="adj2" fmla="val 674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42" name="AutoShape 37"/>
          <p:cNvSpPr>
            <a:spLocks noChangeArrowheads="1"/>
          </p:cNvSpPr>
          <p:nvPr/>
        </p:nvSpPr>
        <p:spPr bwMode="auto">
          <a:xfrm rot="5249366">
            <a:off x="4533900" y="3679825"/>
            <a:ext cx="431800" cy="2159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8444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Объект 2"/>
          <p:cNvSpPr>
            <a:spLocks noGrp="1"/>
          </p:cNvSpPr>
          <p:nvPr>
            <p:ph idx="1"/>
          </p:nvPr>
        </p:nvSpPr>
        <p:spPr>
          <a:xfrm>
            <a:off x="111889" y="1340768"/>
            <a:ext cx="8928992" cy="5184576"/>
          </a:xfrm>
        </p:spPr>
        <p:txBody>
          <a:bodyPr>
            <a:normAutofit fontScale="55000" lnSpcReduction="20000"/>
          </a:bodyPr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ru-RU" altLang="ru-RU" sz="3400" b="1" dirty="0" smtClean="0">
                <a:latin typeface="Times New Roman" pitchFamily="18" charset="0"/>
                <a:cs typeface="Times New Roman" pitchFamily="18" charset="0"/>
              </a:rPr>
              <a:t>Госпитализация больного, особенно выделяющего МБТ + в 100% случаях;</a:t>
            </a:r>
          </a:p>
          <a:p>
            <a:pPr marL="0" indent="0" algn="just" eaLnBrk="1" hangingPunct="1">
              <a:buNone/>
            </a:pPr>
            <a:endParaRPr lang="ru-RU" alt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altLang="ru-RU" sz="3400" b="1" dirty="0" smtClean="0">
                <a:latin typeface="Times New Roman" pitchFamily="18" charset="0"/>
                <a:cs typeface="Times New Roman" pitchFamily="18" charset="0"/>
              </a:rPr>
              <a:t>Определение границ очага: класс, места общего пользования (столовая, холл, спортивный зал и др.);</a:t>
            </a:r>
          </a:p>
          <a:p>
            <a:pPr marL="0" indent="0" algn="just">
              <a:buNone/>
            </a:pPr>
            <a:endParaRPr lang="ru-RU" alt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altLang="ru-RU" sz="3400" b="1" dirty="0">
                <a:latin typeface="Times New Roman" pitchFamily="18" charset="0"/>
                <a:cs typeface="Times New Roman" pitchFamily="18" charset="0"/>
              </a:rPr>
              <a:t>Своевременность и полнота </a:t>
            </a:r>
            <a:r>
              <a:rPr lang="ru-RU" altLang="ru-RU" sz="3400" b="1" dirty="0" smtClean="0">
                <a:latin typeface="Times New Roman" pitchFamily="18" charset="0"/>
                <a:cs typeface="Times New Roman" pitchFamily="18" charset="0"/>
              </a:rPr>
              <a:t>обследования контактных (рентгенологическое, общеклинические анализы мочи и крови, мокроты, Д-теста);</a:t>
            </a:r>
            <a:endParaRPr lang="ru-RU" altLang="ru-RU" sz="3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alt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altLang="ru-RU" sz="3400" b="1" dirty="0" smtClean="0">
                <a:latin typeface="Times New Roman" pitchFamily="18" charset="0"/>
                <a:cs typeface="Times New Roman" pitchFamily="18" charset="0"/>
              </a:rPr>
              <a:t>Своевременность</a:t>
            </a:r>
            <a:r>
              <a:rPr lang="ru-RU" altLang="ru-RU" sz="3400" b="1" dirty="0">
                <a:latin typeface="Times New Roman" pitchFamily="18" charset="0"/>
                <a:cs typeface="Times New Roman" pitchFamily="18" charset="0"/>
              </a:rPr>
              <a:t>, регулярность и полнота динамического наблюдения за контактными </a:t>
            </a:r>
            <a:r>
              <a:rPr lang="ru-RU" altLang="ru-RU" sz="3400" b="1" dirty="0" smtClean="0">
                <a:latin typeface="Times New Roman" pitchFamily="18" charset="0"/>
                <a:cs typeface="Times New Roman" pitchFamily="18" charset="0"/>
              </a:rPr>
              <a:t>лицами 2 раза в год;</a:t>
            </a:r>
          </a:p>
          <a:p>
            <a:pPr marL="0" indent="0" algn="just">
              <a:buNone/>
            </a:pPr>
            <a:endParaRPr lang="ru-RU" altLang="ru-RU" sz="3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altLang="ru-RU" sz="3400" b="1" dirty="0">
                <a:latin typeface="Times New Roman" pitchFamily="18" charset="0"/>
                <a:cs typeface="Times New Roman" pitchFamily="18" charset="0"/>
              </a:rPr>
              <a:t>Организация заключительной дезинфекции силами специализированного учреждения </a:t>
            </a:r>
            <a:r>
              <a:rPr lang="ru-RU" altLang="ru-RU" sz="3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endParaRPr lang="ru-RU" altLang="ru-RU" sz="3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altLang="ru-RU" sz="3400" b="1" dirty="0" smtClean="0">
                <a:latin typeface="Times New Roman" pitchFamily="18" charset="0"/>
                <a:cs typeface="Times New Roman" pitchFamily="18" charset="0"/>
              </a:rPr>
              <a:t>Длительность диспансерного наблюдения определяется врачом-фтизиатром с учетом срока излечения больного туберкулезом, с которым имелся контакт.</a:t>
            </a: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Char char="Ø"/>
            </a:pPr>
            <a:endParaRPr lang="ru-RU" altLang="ru-RU" sz="2800" dirty="0" smtClean="0"/>
          </a:p>
          <a:p>
            <a:pPr algn="just"/>
            <a:endParaRPr lang="ru-RU" altLang="ru-RU" sz="2800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1993" y="595218"/>
            <a:ext cx="8862823" cy="754286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2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Динамическое наблюдение за очагами и снятие их </a:t>
            </a:r>
          </a:p>
          <a:p>
            <a:pPr algn="ctr">
              <a:defRPr/>
            </a:pPr>
            <a:r>
              <a:rPr lang="ru-RU" sz="22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эпидемиологического учета</a:t>
            </a:r>
            <a:endParaRPr lang="ru-RU" sz="22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Глав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90" y="-1"/>
            <a:ext cx="7662120" cy="72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5" descr="imgpreview?key=14d86790d7d61ce7&amp;mb=imgdb_preview_12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664" y="116632"/>
            <a:ext cx="107515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2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4963" y="-28572"/>
            <a:ext cx="5886450" cy="129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Туберкулез: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история и современность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6254" y="926762"/>
            <a:ext cx="8176334" cy="5004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698" y="315948"/>
            <a:ext cx="7347704" cy="5615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>
              <a:solidFill>
                <a:prstClr val="white"/>
              </a:solidFill>
              <a:latin typeface="Lucida Sans Unicode" panose="020B0602030504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>
              <a:solidFill>
                <a:prstClr val="white"/>
              </a:solidFill>
              <a:latin typeface="Lucida Sans Unicode" panose="020B0602030504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В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Самаре в 1858 году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доктором Нестором Васильевичем Постниковым было открыто первое в Европе лечебное заведение для больных туберкулезом на научной основе санаторного типа - кумысолечебница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Н.В. Постников мечтал помочь больным туберкулезом матери и жене. Изучил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лечебные свойства кумыса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и основал его производство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Лечение у доктора Постникова быстро стало популярным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не только в России, но и в Европе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 – лечиться в Самару приезжали многие известные люди того времени, члены царской семьи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В настоящее время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имя Н.В. Постникова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носит Самарский областной клинический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противотуберкулезный диспансер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(одно из зданий расположено на месте кумысолечебницы) и территория на левом берегу Волги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(Постников овраг),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 где было расположено лечебное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заведение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05" y="315948"/>
            <a:ext cx="1475586" cy="280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7491412" y="3207694"/>
            <a:ext cx="1606697" cy="130142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 panose="020B0602030504020204"/>
                <a:ea typeface="+mn-ea"/>
                <a:cs typeface="+mn-cs"/>
              </a:rPr>
              <a:t>Н.В. Постников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 panose="020B0602030504020204"/>
                <a:ea typeface="+mn-ea"/>
                <a:cs typeface="+mn-cs"/>
              </a:rPr>
              <a:t>(28.02.1821 – 01.09.1913)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446" y="4660777"/>
            <a:ext cx="2606150" cy="2197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0777"/>
            <a:ext cx="2916314" cy="219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05" y="4660777"/>
            <a:ext cx="3671495" cy="2197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0336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9652" y="404664"/>
            <a:ext cx="648072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Заболеваемость </a:t>
            </a:r>
            <a:r>
              <a:rPr lang="ru-RU" alt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туберкулезом постоянного населения Самарской области (на 1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тысяч населения, 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2024-2025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гг.)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37318556"/>
              </p:ext>
            </p:extLst>
          </p:nvPr>
        </p:nvGraphicFramePr>
        <p:xfrm>
          <a:off x="0" y="1340768"/>
          <a:ext cx="5148064" cy="4642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940424" y="1124744"/>
            <a:ext cx="4028242" cy="460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b="1" dirty="0" smtClean="0">
              <a:solidFill>
                <a:srgbClr val="C0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C0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b="1" dirty="0" smtClean="0">
              <a:solidFill>
                <a:srgbClr val="C0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Пик </a:t>
            </a:r>
            <a:r>
              <a:rPr lang="ru-RU" b="1" dirty="0">
                <a:solidFill>
                  <a:srgbClr val="C00000"/>
                </a:solidFill>
              </a:rPr>
              <a:t>заболеваемости</a:t>
            </a:r>
            <a:r>
              <a:rPr lang="ru-RU" b="1" dirty="0">
                <a:solidFill>
                  <a:srgbClr val="002060"/>
                </a:solidFill>
              </a:rPr>
              <a:t> туберкулезом </a:t>
            </a:r>
            <a:r>
              <a:rPr lang="ru-RU" b="1" dirty="0">
                <a:solidFill>
                  <a:srgbClr val="C00000"/>
                </a:solidFill>
              </a:rPr>
              <a:t>постоянного населения </a:t>
            </a:r>
            <a:r>
              <a:rPr lang="ru-RU" b="1" dirty="0">
                <a:solidFill>
                  <a:srgbClr val="002060"/>
                </a:solidFill>
              </a:rPr>
              <a:t>Самарской области – </a:t>
            </a:r>
            <a:r>
              <a:rPr lang="ru-RU" b="1" dirty="0">
                <a:solidFill>
                  <a:srgbClr val="C00000"/>
                </a:solidFill>
              </a:rPr>
              <a:t>2013</a:t>
            </a:r>
            <a:r>
              <a:rPr lang="ru-RU" b="1" dirty="0">
                <a:solidFill>
                  <a:srgbClr val="002060"/>
                </a:solidFill>
              </a:rPr>
              <a:t> год: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заболеваемость – </a:t>
            </a:r>
            <a:r>
              <a:rPr lang="ru-RU" b="1" dirty="0">
                <a:solidFill>
                  <a:srgbClr val="C00000"/>
                </a:solidFill>
              </a:rPr>
              <a:t>76,7</a:t>
            </a:r>
            <a:r>
              <a:rPr lang="ru-RU" b="1" dirty="0">
                <a:solidFill>
                  <a:srgbClr val="002060"/>
                </a:solidFill>
              </a:rPr>
              <a:t> на 100 тыс. населения, заболело туберкулезом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2 464 </a:t>
            </a:r>
            <a:r>
              <a:rPr lang="ru-RU" b="1" dirty="0">
                <a:solidFill>
                  <a:srgbClr val="002060"/>
                </a:solidFill>
              </a:rPr>
              <a:t>жителя региона.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За </a:t>
            </a:r>
            <a:r>
              <a:rPr lang="ru-RU" b="1" dirty="0" smtClean="0">
                <a:solidFill>
                  <a:srgbClr val="C00000"/>
                </a:solidFill>
              </a:rPr>
              <a:t>13 лет </a:t>
            </a:r>
            <a:r>
              <a:rPr lang="ru-RU" b="1" dirty="0">
                <a:solidFill>
                  <a:srgbClr val="002060"/>
                </a:solidFill>
              </a:rPr>
              <a:t>заболеваемость постоянного населения </a:t>
            </a:r>
            <a:r>
              <a:rPr lang="ru-RU" b="1" dirty="0">
                <a:solidFill>
                  <a:srgbClr val="C00000"/>
                </a:solidFill>
              </a:rPr>
              <a:t>снизилась на </a:t>
            </a:r>
            <a:r>
              <a:rPr lang="ru-RU" b="1" dirty="0" smtClean="0">
                <a:solidFill>
                  <a:srgbClr val="C00000"/>
                </a:solidFill>
              </a:rPr>
              <a:t>63,5%.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В </a:t>
            </a:r>
            <a:r>
              <a:rPr lang="ru-RU" b="1" dirty="0" smtClean="0">
                <a:solidFill>
                  <a:srgbClr val="C00000"/>
                </a:solidFill>
              </a:rPr>
              <a:t>2025 </a:t>
            </a:r>
            <a:r>
              <a:rPr lang="ru-RU" b="1" dirty="0" smtClean="0">
                <a:solidFill>
                  <a:srgbClr val="002060"/>
                </a:solidFill>
              </a:rPr>
              <a:t>году </a:t>
            </a:r>
            <a:r>
              <a:rPr lang="ru-RU" b="1" dirty="0">
                <a:solidFill>
                  <a:srgbClr val="002060"/>
                </a:solidFill>
              </a:rPr>
              <a:t>заболело туберкулезом </a:t>
            </a:r>
            <a:r>
              <a:rPr lang="ru-RU" b="1" dirty="0">
                <a:solidFill>
                  <a:srgbClr val="C00000"/>
                </a:solidFill>
              </a:rPr>
              <a:t>на </a:t>
            </a:r>
            <a:r>
              <a:rPr lang="ru-RU" b="1" dirty="0" smtClean="0">
                <a:solidFill>
                  <a:srgbClr val="C00000"/>
                </a:solidFill>
              </a:rPr>
              <a:t>42 </a:t>
            </a:r>
            <a:r>
              <a:rPr lang="ru-RU" b="1" dirty="0" smtClean="0">
                <a:solidFill>
                  <a:srgbClr val="002060"/>
                </a:solidFill>
              </a:rPr>
              <a:t>жителя </a:t>
            </a:r>
            <a:r>
              <a:rPr lang="ru-RU" b="1" dirty="0">
                <a:solidFill>
                  <a:srgbClr val="002060"/>
                </a:solidFill>
              </a:rPr>
              <a:t>региона </a:t>
            </a:r>
            <a:r>
              <a:rPr lang="ru-RU" b="1" dirty="0">
                <a:solidFill>
                  <a:srgbClr val="C00000"/>
                </a:solidFill>
              </a:rPr>
              <a:t>меньше, </a:t>
            </a:r>
            <a:r>
              <a:rPr lang="ru-RU" b="1" dirty="0">
                <a:solidFill>
                  <a:srgbClr val="002060"/>
                </a:solidFill>
              </a:rPr>
              <a:t>чем в </a:t>
            </a:r>
            <a:r>
              <a:rPr lang="ru-RU" b="1" dirty="0" smtClean="0">
                <a:solidFill>
                  <a:srgbClr val="002060"/>
                </a:solidFill>
              </a:rPr>
              <a:t>2024 </a:t>
            </a:r>
            <a:r>
              <a:rPr lang="ru-RU" b="1" dirty="0">
                <a:solidFill>
                  <a:srgbClr val="002060"/>
                </a:solidFill>
              </a:rPr>
              <a:t>году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1034" y="2492896"/>
            <a:ext cx="757849" cy="31529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2C4D76"/>
                </a:solidFill>
              </a:rPr>
              <a:t>915 чел</a:t>
            </a:r>
            <a:r>
              <a:rPr lang="ru-RU" sz="1400" b="1" dirty="0">
                <a:solidFill>
                  <a:srgbClr val="2C4D76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63832" y="3921868"/>
            <a:ext cx="958764" cy="288032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873 чел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8648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44900"/>
            <a:ext cx="9092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Регистрация случаев туберкулеза среди лиц, декретированных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профессий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Picture 2" descr="Глав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90" y="17339"/>
            <a:ext cx="7662120" cy="72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349099"/>
              </p:ext>
            </p:extLst>
          </p:nvPr>
        </p:nvGraphicFramePr>
        <p:xfrm>
          <a:off x="53751" y="1772816"/>
          <a:ext cx="8984817" cy="3136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88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73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611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116"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Работы в образовательных организациях всех типов и видов, а также детских организациях, не осуществляющих образовательную деятельность (спортивные секции, творческие, досуговые детские организации и т.п.) 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сл.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сл.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116">
                <a:tc>
                  <a:txBody>
                    <a:bodyPr/>
                    <a:lstStyle/>
                    <a:p>
                      <a:pPr algn="ctr"/>
                      <a:endParaRPr lang="ru-RU" sz="15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Работы в дошкольных образовательных организациях, домах ребенка, организациях для детей - сирот и детей, оставшихся без попечения родителей (лиц, их заменяющих), образовательных организациях</a:t>
                      </a:r>
                      <a:r>
                        <a:rPr lang="ru-RU" sz="15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интернатного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типа,</a:t>
                      </a:r>
                      <a:endParaRPr lang="ru-RU" sz="15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0сл.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сл.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2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лав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90" y="17339"/>
            <a:ext cx="7662120" cy="72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80507712"/>
              </p:ext>
            </p:extLst>
          </p:nvPr>
        </p:nvGraphicFramePr>
        <p:xfrm>
          <a:off x="70966" y="1743243"/>
          <a:ext cx="4227611" cy="3962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7905803"/>
              </p:ext>
            </p:extLst>
          </p:nvPr>
        </p:nvGraphicFramePr>
        <p:xfrm>
          <a:off x="4781746" y="1571395"/>
          <a:ext cx="4110734" cy="4305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2" y="9087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  <a:cs typeface="Times New Roman" pitchFamily="18" charset="0"/>
              </a:rPr>
              <a:t>Удельный вес заболеваемости среди сотрудников и детей в школах (в %)</a:t>
            </a:r>
            <a:endParaRPr lang="ru-RU" alt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908721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  <a:cs typeface="Times New Roman" pitchFamily="18" charset="0"/>
              </a:rPr>
              <a:t>Удельный вес заболеваемости среди сотрудников и детей в ДДУ (в %)</a:t>
            </a:r>
            <a:endParaRPr lang="ru-RU" altLang="ru-RU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4121" y="5805263"/>
            <a:ext cx="41044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imes New Roman" pitchFamily="18" charset="0"/>
              </a:rPr>
              <a:t>В </a:t>
            </a:r>
            <a:r>
              <a:rPr lang="ru-RU" sz="1400" b="1" dirty="0" smtClean="0">
                <a:cs typeface="Times New Roman" pitchFamily="18" charset="0"/>
              </a:rPr>
              <a:t>2024 </a:t>
            </a:r>
            <a:r>
              <a:rPr lang="ru-RU" sz="1400" b="1" dirty="0">
                <a:cs typeface="Times New Roman" pitchFamily="18" charset="0"/>
              </a:rPr>
              <a:t>году </a:t>
            </a:r>
            <a:r>
              <a:rPr lang="ru-RU" sz="1400" b="1" dirty="0" smtClean="0">
                <a:cs typeface="Times New Roman" pitchFamily="18" charset="0"/>
              </a:rPr>
              <a:t>зарегистрировано 14 </a:t>
            </a:r>
            <a:r>
              <a:rPr lang="ru-RU" sz="1400" b="1" dirty="0">
                <a:cs typeface="Times New Roman" pitchFamily="18" charset="0"/>
              </a:rPr>
              <a:t>сл., обследовано контактных </a:t>
            </a:r>
            <a:r>
              <a:rPr lang="ru-RU" sz="1400" b="1" dirty="0" smtClean="0">
                <a:cs typeface="Times New Roman" pitchFamily="18" charset="0"/>
              </a:rPr>
              <a:t>1144  </a:t>
            </a:r>
            <a:r>
              <a:rPr lang="ru-RU" sz="1400" b="1" dirty="0">
                <a:cs typeface="Times New Roman" pitchFamily="18" charset="0"/>
              </a:rPr>
              <a:t>чел., в </a:t>
            </a:r>
            <a:r>
              <a:rPr lang="ru-RU" sz="1400" b="1" dirty="0" err="1">
                <a:cs typeface="Times New Roman" pitchFamily="18" charset="0"/>
              </a:rPr>
              <a:t>т.ч</a:t>
            </a:r>
            <a:r>
              <a:rPr lang="ru-RU" sz="1400" b="1" dirty="0">
                <a:cs typeface="Times New Roman" pitchFamily="18" charset="0"/>
              </a:rPr>
              <a:t>. </a:t>
            </a:r>
            <a:r>
              <a:rPr lang="ru-RU" sz="1400" b="1" dirty="0" smtClean="0">
                <a:cs typeface="Times New Roman" pitchFamily="18" charset="0"/>
              </a:rPr>
              <a:t>886 учащихся.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imes New Roman" pitchFamily="18" charset="0"/>
              </a:rPr>
              <a:t>В 2025 </a:t>
            </a:r>
            <a:r>
              <a:rPr lang="ru-RU" sz="1400" b="1" dirty="0">
                <a:cs typeface="Times New Roman" pitchFamily="18" charset="0"/>
              </a:rPr>
              <a:t>году </a:t>
            </a:r>
            <a:r>
              <a:rPr lang="ru-RU" sz="1400" b="1" dirty="0" smtClean="0">
                <a:cs typeface="Times New Roman" pitchFamily="18" charset="0"/>
              </a:rPr>
              <a:t>26 </a:t>
            </a:r>
            <a:r>
              <a:rPr lang="ru-RU" sz="1400" b="1" dirty="0">
                <a:cs typeface="Times New Roman" pitchFamily="18" charset="0"/>
              </a:rPr>
              <a:t>сл., обследовано контактных  </a:t>
            </a:r>
            <a:r>
              <a:rPr lang="ru-RU" sz="1400" b="1" dirty="0" smtClean="0">
                <a:cs typeface="Times New Roman" pitchFamily="18" charset="0"/>
              </a:rPr>
              <a:t>1842чел</a:t>
            </a:r>
            <a:r>
              <a:rPr lang="ru-RU" sz="1400" b="1" dirty="0">
                <a:cs typeface="Times New Roman" pitchFamily="18" charset="0"/>
              </a:rPr>
              <a:t>., в </a:t>
            </a:r>
            <a:r>
              <a:rPr lang="ru-RU" sz="1400" b="1" dirty="0" err="1">
                <a:cs typeface="Times New Roman" pitchFamily="18" charset="0"/>
              </a:rPr>
              <a:t>т.ч</a:t>
            </a:r>
            <a:r>
              <a:rPr lang="ru-RU" sz="1400" b="1" dirty="0">
                <a:cs typeface="Times New Roman" pitchFamily="18" charset="0"/>
              </a:rPr>
              <a:t>. </a:t>
            </a:r>
            <a:r>
              <a:rPr lang="ru-RU" sz="1400" b="1" dirty="0" smtClean="0">
                <a:cs typeface="Times New Roman" pitchFamily="18" charset="0"/>
              </a:rPr>
              <a:t>1289 учащихся</a:t>
            </a:r>
            <a:endParaRPr lang="ru-RU" sz="1400" b="1" dirty="0"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580526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imes New Roman" pitchFamily="18" charset="0"/>
              </a:rPr>
              <a:t>В </a:t>
            </a:r>
            <a:r>
              <a:rPr lang="ru-RU" sz="1400" b="1" dirty="0" smtClean="0">
                <a:cs typeface="Times New Roman" pitchFamily="18" charset="0"/>
              </a:rPr>
              <a:t>2024 </a:t>
            </a:r>
            <a:r>
              <a:rPr lang="ru-RU" sz="1400" b="1" dirty="0">
                <a:cs typeface="Times New Roman" pitchFamily="18" charset="0"/>
              </a:rPr>
              <a:t>году </a:t>
            </a:r>
            <a:r>
              <a:rPr lang="ru-RU" sz="1400" b="1" dirty="0" smtClean="0">
                <a:cs typeface="Times New Roman" pitchFamily="18" charset="0"/>
              </a:rPr>
              <a:t>2 </a:t>
            </a:r>
            <a:r>
              <a:rPr lang="ru-RU" sz="1400" b="1" dirty="0">
                <a:cs typeface="Times New Roman" pitchFamily="18" charset="0"/>
              </a:rPr>
              <a:t>сл. , обследовано контактных </a:t>
            </a:r>
            <a:r>
              <a:rPr lang="ru-RU" sz="1400" b="1" dirty="0" smtClean="0">
                <a:cs typeface="Times New Roman" pitchFamily="18" charset="0"/>
              </a:rPr>
              <a:t>134 </a:t>
            </a:r>
            <a:r>
              <a:rPr lang="ru-RU" sz="1400" b="1" dirty="0">
                <a:cs typeface="Times New Roman" pitchFamily="18" charset="0"/>
              </a:rPr>
              <a:t>чел.;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imes New Roman" pitchFamily="18" charset="0"/>
              </a:rPr>
              <a:t>в </a:t>
            </a:r>
            <a:r>
              <a:rPr lang="ru-RU" sz="1400" b="1" dirty="0" err="1">
                <a:cs typeface="Times New Roman" pitchFamily="18" charset="0"/>
              </a:rPr>
              <a:t>т.ч</a:t>
            </a:r>
            <a:r>
              <a:rPr lang="ru-RU" sz="1400" b="1" dirty="0">
                <a:cs typeface="Times New Roman" pitchFamily="18" charset="0"/>
              </a:rPr>
              <a:t>. </a:t>
            </a:r>
            <a:r>
              <a:rPr lang="ru-RU" sz="1400" b="1" dirty="0" smtClean="0">
                <a:cs typeface="Times New Roman" pitchFamily="18" charset="0"/>
              </a:rPr>
              <a:t>104 ребенка.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imes New Roman" pitchFamily="18" charset="0"/>
              </a:rPr>
              <a:t>В </a:t>
            </a:r>
            <a:r>
              <a:rPr lang="ru-RU" sz="1400" b="1" dirty="0" smtClean="0">
                <a:cs typeface="Times New Roman" pitchFamily="18" charset="0"/>
              </a:rPr>
              <a:t>2025 </a:t>
            </a:r>
            <a:r>
              <a:rPr lang="ru-RU" sz="1400" b="1" dirty="0">
                <a:cs typeface="Times New Roman" pitchFamily="18" charset="0"/>
              </a:rPr>
              <a:t>году </a:t>
            </a:r>
            <a:r>
              <a:rPr lang="ru-RU" sz="1400" b="1" dirty="0" smtClean="0">
                <a:cs typeface="Times New Roman" pitchFamily="18" charset="0"/>
              </a:rPr>
              <a:t>9 </a:t>
            </a:r>
            <a:r>
              <a:rPr lang="ru-RU" sz="1400" b="1" dirty="0">
                <a:cs typeface="Times New Roman" pitchFamily="18" charset="0"/>
              </a:rPr>
              <a:t>сл. , обследовано контактных </a:t>
            </a:r>
            <a:r>
              <a:rPr lang="ru-RU" sz="1400" b="1" dirty="0" smtClean="0">
                <a:cs typeface="Times New Roman" pitchFamily="18" charset="0"/>
              </a:rPr>
              <a:t>909 </a:t>
            </a:r>
            <a:r>
              <a:rPr lang="ru-RU" sz="1400" b="1" dirty="0">
                <a:cs typeface="Times New Roman" pitchFamily="18" charset="0"/>
              </a:rPr>
              <a:t>чел.;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imes New Roman" pitchFamily="18" charset="0"/>
              </a:rPr>
              <a:t>в </a:t>
            </a:r>
            <a:r>
              <a:rPr lang="ru-RU" sz="1400" b="1" dirty="0" err="1">
                <a:cs typeface="Times New Roman" pitchFamily="18" charset="0"/>
              </a:rPr>
              <a:t>т.ч</a:t>
            </a:r>
            <a:r>
              <a:rPr lang="ru-RU" sz="1400" b="1" dirty="0">
                <a:cs typeface="Times New Roman" pitchFamily="18" charset="0"/>
              </a:rPr>
              <a:t>. </a:t>
            </a:r>
            <a:r>
              <a:rPr lang="ru-RU" sz="1400" b="1" dirty="0" smtClean="0">
                <a:cs typeface="Times New Roman" pitchFamily="18" charset="0"/>
              </a:rPr>
              <a:t>698 ребенка</a:t>
            </a:r>
            <a:r>
              <a:rPr lang="ru-RU" sz="1400" b="1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3116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13" y="620688"/>
            <a:ext cx="8964612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accent5">
                    <a:lumMod val="25000"/>
                  </a:schemeClr>
                </a:solidFill>
                <a:cs typeface="+mn-cs"/>
              </a:rPr>
              <a:t>    </a:t>
            </a:r>
            <a:r>
              <a:rPr lang="ru-RU" sz="2200" b="1" dirty="0">
                <a:solidFill>
                  <a:srgbClr val="C00000"/>
                </a:solidFill>
                <a:cs typeface="+mn-cs"/>
              </a:rPr>
              <a:t>Регистрация </a:t>
            </a:r>
            <a:r>
              <a:rPr lang="ru-RU" sz="2200" b="1" dirty="0" smtClean="0">
                <a:solidFill>
                  <a:srgbClr val="C00000"/>
                </a:solidFill>
                <a:cs typeface="+mn-cs"/>
              </a:rPr>
              <a:t>случаев </a:t>
            </a:r>
            <a:r>
              <a:rPr lang="ru-RU" sz="2200" b="1" dirty="0">
                <a:solidFill>
                  <a:srgbClr val="C00000"/>
                </a:solidFill>
                <a:cs typeface="+mn-cs"/>
              </a:rPr>
              <a:t>туберкулеза </a:t>
            </a:r>
            <a:r>
              <a:rPr lang="ru-RU" sz="2200" b="1" dirty="0" smtClean="0">
                <a:solidFill>
                  <a:srgbClr val="C00000"/>
                </a:solidFill>
                <a:cs typeface="+mn-cs"/>
              </a:rPr>
              <a:t>в детских и образовательных 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>учреждениях</a:t>
            </a:r>
            <a:endParaRPr lang="ru-RU" sz="2200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22535" name="AutoShape 2" descr="https://pp.userapi.com/c848536/v848536577/176c59/PDi5KrGvWw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itchFamily="18" charset="0"/>
            </a:endParaRPr>
          </a:p>
        </p:txBody>
      </p:sp>
      <p:pic>
        <p:nvPicPr>
          <p:cNvPr id="10" name="Picture 2" descr="Глав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90" y="17339"/>
            <a:ext cx="7662120" cy="72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ятиугольник 10"/>
          <p:cNvSpPr/>
          <p:nvPr/>
        </p:nvSpPr>
        <p:spPr>
          <a:xfrm>
            <a:off x="227557" y="1145305"/>
            <a:ext cx="3120307" cy="578907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Детские дошкольные учреждения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7557" y="2001084"/>
            <a:ext cx="4128419" cy="466827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2024 году 2 сл.,  среди детей обследовано контактных 134  чел., в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104 ребенка.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Красноярский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 -1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Приволжский район -1 учреждение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18819" y="2001084"/>
            <a:ext cx="4213101" cy="466827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2025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9 сл., среди детей 4 сл. и 5 сл. среди сотрудников   обследовано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контактных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909чел., в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698 детей.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Самара – 5 учреждений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г.Тольятти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-2 учреждения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Чапаевск -1 учреждение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Красноярский район -1 учреждение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https://avatars.mds.yandex.net/get-altay/1784518/2a0000016d8b6db87e34f8eecf4bfb72b8d8/XX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830" y="17339"/>
            <a:ext cx="1347295" cy="727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02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AutoShape 2" descr="https://pp.userapi.com/c848536/v848536577/176c59/PDi5KrGvWw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itchFamily="18" charset="0"/>
            </a:endParaRPr>
          </a:p>
        </p:txBody>
      </p:sp>
      <p:pic>
        <p:nvPicPr>
          <p:cNvPr id="10" name="Picture 2" descr="Глав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90" y="17339"/>
            <a:ext cx="7662120" cy="72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ятиугольник 13"/>
          <p:cNvSpPr/>
          <p:nvPr/>
        </p:nvSpPr>
        <p:spPr>
          <a:xfrm>
            <a:off x="326789" y="814178"/>
            <a:ext cx="2362200" cy="576064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Образовательные учреждения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6" descr="https://avatars.mds.yandex.net/get-pdb/236760/a448d59f-ca04-4531-b998-cecbacb78c83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148" y="620688"/>
            <a:ext cx="2075532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-36643" y="2132856"/>
            <a:ext cx="9143999" cy="4725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97831" y="605359"/>
            <a:ext cx="3456384" cy="128562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в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2сл. среди сотрудников, 12 среди учащихся. Обследовано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контактных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1144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чел.;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886 учащихся: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4908" y="2932771"/>
            <a:ext cx="7772400" cy="2474022"/>
          </a:xfrm>
          <a:solidFill>
            <a:schemeClr val="bg1"/>
          </a:solidFill>
        </p:spPr>
        <p:txBody>
          <a:bodyPr/>
          <a:lstStyle/>
          <a:p>
            <a:r>
              <a:rPr lang="ru-RU" sz="1800" dirty="0" err="1" smtClean="0"/>
              <a:t>Г.о</a:t>
            </a:r>
            <a:r>
              <a:rPr lang="ru-RU" sz="1800" dirty="0" smtClean="0"/>
              <a:t>. Самара -7 учреждений  (9 очагов)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г. Тольятти -1 учреждение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г.Сызрань-1 учреждение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г. Новокуйбышевск 1 учреждение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Волжский район -1 учреждение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Кинель</a:t>
            </a:r>
            <a:r>
              <a:rPr lang="ru-RU" sz="1800" dirty="0" smtClean="0"/>
              <a:t>-Черкасский район- 1 учреждение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000" cap="none" dirty="0" smtClean="0">
                <a:solidFill>
                  <a:srgbClr val="C00000"/>
                </a:solidFill>
              </a:rPr>
              <a:t>новых случаев заболевания среди контактных лиц  не зарегистрировано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58826" y="2193293"/>
            <a:ext cx="7772400" cy="49760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Регистрация очагов заболевания 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6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AutoShape 2" descr="https://pp.userapi.com/c848536/v848536577/176c59/PDi5KrGvWw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itchFamily="18" charset="0"/>
            </a:endParaRPr>
          </a:p>
        </p:txBody>
      </p:sp>
      <p:pic>
        <p:nvPicPr>
          <p:cNvPr id="10" name="Picture 2" descr="Глав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90" y="17339"/>
            <a:ext cx="7662120" cy="72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ятиугольник 13"/>
          <p:cNvSpPr/>
          <p:nvPr/>
        </p:nvSpPr>
        <p:spPr>
          <a:xfrm>
            <a:off x="326789" y="814178"/>
            <a:ext cx="2362200" cy="576064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Образовательные учреждения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6" descr="https://avatars.mds.yandex.net/get-pdb/236760/a448d59f-ca04-4531-b998-cecbacb78c83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148" y="620688"/>
            <a:ext cx="2075532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-8290" y="2193293"/>
            <a:ext cx="9143999" cy="4725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97831" y="548680"/>
            <a:ext cx="3456384" cy="134230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в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6 сл. среди сотрудников, 20 среди учащихся. Обследовано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контактных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1842чел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1289 учащихся: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6789" y="2724700"/>
            <a:ext cx="7772400" cy="2864540"/>
          </a:xfrm>
          <a:solidFill>
            <a:schemeClr val="bg1"/>
          </a:solidFill>
        </p:spPr>
        <p:txBody>
          <a:bodyPr/>
          <a:lstStyle/>
          <a:p>
            <a:r>
              <a:rPr lang="ru-RU" sz="1600" dirty="0" err="1"/>
              <a:t>Г.о</a:t>
            </a:r>
            <a:r>
              <a:rPr lang="ru-RU" sz="1600" dirty="0"/>
              <a:t>. Самара </a:t>
            </a:r>
            <a:r>
              <a:rPr lang="ru-RU" sz="1600" dirty="0" smtClean="0"/>
              <a:t>-10 учреждений  (12 очагов</a:t>
            </a:r>
            <a:r>
              <a:rPr lang="ru-RU" sz="1600" dirty="0"/>
              <a:t>)</a:t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</a:t>
            </a:r>
            <a:r>
              <a:rPr lang="ru-RU" sz="1600" dirty="0"/>
              <a:t>. Тольятти -4 учреждения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err="1" smtClean="0"/>
              <a:t>г.Отрадный</a:t>
            </a:r>
            <a:r>
              <a:rPr lang="ru-RU" sz="1600" dirty="0" smtClean="0"/>
              <a:t> -2 учреждения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г.чапаевск</a:t>
            </a:r>
            <a:r>
              <a:rPr lang="ru-RU" sz="1600" dirty="0" smtClean="0"/>
              <a:t> -1 учреждение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Красноярский район -2 учреждения (3 очага)</a:t>
            </a:r>
            <a:br>
              <a:rPr lang="ru-RU" sz="1600" dirty="0" smtClean="0"/>
            </a:br>
            <a:r>
              <a:rPr lang="ru-RU" sz="1600" dirty="0" err="1" smtClean="0"/>
              <a:t>Богатовский</a:t>
            </a:r>
            <a:r>
              <a:rPr lang="ru-RU" sz="1600" dirty="0" smtClean="0"/>
              <a:t> район -1 учреждение </a:t>
            </a:r>
            <a:br>
              <a:rPr lang="ru-RU" sz="1600" dirty="0" smtClean="0"/>
            </a:br>
            <a:r>
              <a:rPr lang="ru-RU" sz="1600" dirty="0" smtClean="0"/>
              <a:t>Челно-Вершины -1 учреждение</a:t>
            </a:r>
            <a:br>
              <a:rPr lang="ru-RU" sz="1600" dirty="0" smtClean="0"/>
            </a:br>
            <a:r>
              <a:rPr lang="ru-RU" sz="1600" dirty="0" err="1" smtClean="0"/>
              <a:t>Б.Черниговка</a:t>
            </a:r>
            <a:r>
              <a:rPr lang="ru-RU" sz="1600" dirty="0" smtClean="0"/>
              <a:t> -1 учреждение</a:t>
            </a:r>
            <a:br>
              <a:rPr lang="ru-RU" sz="1600" dirty="0" smtClean="0"/>
            </a:br>
            <a:r>
              <a:rPr lang="ru-RU" sz="1600" dirty="0" err="1" smtClean="0"/>
              <a:t>Кинельский</a:t>
            </a:r>
            <a:r>
              <a:rPr lang="ru-RU" sz="1600" dirty="0" smtClean="0"/>
              <a:t> район- 1 учреждение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cap="none" dirty="0" smtClean="0">
                <a:solidFill>
                  <a:srgbClr val="C00000"/>
                </a:solidFill>
              </a:rPr>
              <a:t>Новых случаев заболевания среди контактных лиц  не зарегистрировано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58826" y="2193293"/>
            <a:ext cx="7772400" cy="497605"/>
          </a:xfrm>
        </p:spPr>
        <p:txBody>
          <a:bodyPr/>
          <a:lstStyle/>
          <a:p>
            <a:r>
              <a:rPr lang="ru-RU" sz="2800" b="1" smtClean="0">
                <a:solidFill>
                  <a:srgbClr val="0070C0"/>
                </a:solidFill>
              </a:rPr>
              <a:t>Регистрация очагов заболевания 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8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Объект 2"/>
          <p:cNvSpPr txBox="1">
            <a:spLocks/>
          </p:cNvSpPr>
          <p:nvPr/>
        </p:nvSpPr>
        <p:spPr bwMode="auto">
          <a:xfrm>
            <a:off x="142311" y="1196752"/>
            <a:ext cx="9036050" cy="554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/>
            <a:endParaRPr lang="ru-RU" b="1" dirty="0" smtClean="0"/>
          </a:p>
        </p:txBody>
      </p:sp>
      <p:pic>
        <p:nvPicPr>
          <p:cNvPr id="6" name="Picture 2" descr="Глав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90" y="-1"/>
            <a:ext cx="7662120" cy="72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31639" y="709073"/>
            <a:ext cx="6322191" cy="48768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проблемы:</a:t>
            </a:r>
            <a:endParaRPr lang="ru-RU" sz="2400" kern="0" dirty="0"/>
          </a:p>
        </p:txBody>
      </p:sp>
      <p:sp>
        <p:nvSpPr>
          <p:cNvPr id="5" name="Багетная рамка 4"/>
          <p:cNvSpPr/>
          <p:nvPr/>
        </p:nvSpPr>
        <p:spPr>
          <a:xfrm>
            <a:off x="219712" y="1206612"/>
            <a:ext cx="8756227" cy="72008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своевременное прохождение флюорографических обследований сотрудников  (более года)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232189" y="2075995"/>
            <a:ext cx="8733321" cy="72008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Bef>
                <a:spcPct val="20000"/>
              </a:spcBef>
              <a:buClr>
                <a:srgbClr val="000066"/>
              </a:buClr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на рабочих местах личных медицинских книжек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274214" y="2975964"/>
            <a:ext cx="8737539" cy="878024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spcBef>
                <a:spcPct val="20000"/>
              </a:spcBef>
              <a:buClr>
                <a:srgbClr val="000066"/>
              </a:buClr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медицинского  кабинета  для проведения иммунологических  тестов ( оснащение, соблюдение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холодовой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цепи , обучение, ведение  документации и др.)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242617" y="3969059"/>
            <a:ext cx="8733322" cy="72008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algn="just">
              <a:spcBef>
                <a:spcPct val="20000"/>
              </a:spcBef>
              <a:buClr>
                <a:srgbClr val="000066"/>
              </a:buClr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сроков проведения иммунологических тестов у детей (не проводился более года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дефект ежегодного  планировании и корректировка плана 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142311" y="4797152"/>
            <a:ext cx="8733323" cy="1071736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just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отказы от проведения иммунологических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тестов. Ошибки в оформлении информированного согласия на проведение иммунологических тестов (в школе оформляют на Р. Манту)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293675" y="6021287"/>
            <a:ext cx="8733322" cy="72008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algn="just">
              <a:spcBef>
                <a:spcPct val="20000"/>
              </a:spcBef>
              <a:buClr>
                <a:srgbClr val="000066"/>
              </a:buClr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сроков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кратности проведения обследований контактных в очагах туберкулезных инфекций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519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647" y="609596"/>
            <a:ext cx="8856984" cy="46919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административной ответственности руководителей: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24744"/>
            <a:ext cx="91066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Руководители предприятий, учреждений и организаций всех форм собственности и ведомственной принадлежности за невыполнение требований </a:t>
            </a:r>
            <a:r>
              <a:rPr lang="ru-RU" sz="1600" b="1" dirty="0" smtClean="0"/>
              <a:t>действующего законодательства, </a:t>
            </a:r>
            <a:r>
              <a:rPr lang="ru-RU" sz="1600" b="1" dirty="0"/>
              <a:t>следствием чего является распространение туберкулезной инфекции, несут дисциплинарную или административную </a:t>
            </a:r>
            <a:r>
              <a:rPr lang="ru-RU" sz="1600" b="1" dirty="0" smtClean="0"/>
              <a:t>ответственность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/>
              <a:t>В соответствии </a:t>
            </a:r>
            <a:r>
              <a:rPr lang="ru-RU" sz="1600" b="1" dirty="0" smtClean="0">
                <a:solidFill>
                  <a:srgbClr val="C00000"/>
                </a:solidFill>
              </a:rPr>
              <a:t>с частью </a:t>
            </a:r>
            <a:r>
              <a:rPr lang="ru-RU" sz="1600" b="1" dirty="0">
                <a:solidFill>
                  <a:srgbClr val="C00000"/>
                </a:solidFill>
              </a:rPr>
              <a:t>3, </a:t>
            </a:r>
            <a:r>
              <a:rPr lang="ru-RU" sz="1600" b="1" dirty="0" smtClean="0">
                <a:solidFill>
                  <a:srgbClr val="C00000"/>
                </a:solidFill>
              </a:rPr>
              <a:t>ст. 5.27.1 КоАП РФ </a:t>
            </a:r>
            <a:r>
              <a:rPr lang="ru-RU" sz="1600" dirty="0" smtClean="0"/>
              <a:t>за </a:t>
            </a:r>
            <a:r>
              <a:rPr lang="ru-RU" sz="1600" dirty="0"/>
              <a:t>нарушение </a:t>
            </a:r>
            <a:r>
              <a:rPr lang="ru-RU" sz="1600" dirty="0" smtClean="0"/>
              <a:t>законодательства, в части допуска сотрудника к работе без  медицинских осмотров, лицо </a:t>
            </a:r>
            <a:r>
              <a:rPr lang="ru-RU" sz="1600" dirty="0"/>
              <a:t>может быть привлечено к административной </a:t>
            </a:r>
            <a:r>
              <a:rPr lang="ru-RU" sz="1600" dirty="0" smtClean="0"/>
              <a:t>ответственности и влечет </a:t>
            </a:r>
            <a:r>
              <a:rPr lang="ru-RU" sz="1600" dirty="0"/>
              <a:t>наложение </a:t>
            </a:r>
            <a:r>
              <a:rPr lang="ru-RU" sz="1600" b="1" dirty="0"/>
              <a:t>административного</a:t>
            </a:r>
            <a:r>
              <a:rPr lang="ru-RU" sz="1600" dirty="0"/>
              <a:t> </a:t>
            </a:r>
            <a:r>
              <a:rPr lang="ru-RU" sz="1600" b="1" dirty="0"/>
              <a:t>штрафа на должностных лиц в размере от </a:t>
            </a:r>
            <a:r>
              <a:rPr lang="ru-RU" sz="1600" b="1" dirty="0" smtClean="0"/>
              <a:t>15 тысяч </a:t>
            </a:r>
            <a:r>
              <a:rPr lang="ru-RU" sz="1600" b="1" dirty="0"/>
              <a:t>до </a:t>
            </a:r>
            <a:r>
              <a:rPr lang="ru-RU" sz="1600" b="1" dirty="0" smtClean="0"/>
              <a:t>25 тысяч </a:t>
            </a:r>
            <a:r>
              <a:rPr lang="ru-RU" sz="1600" b="1" dirty="0"/>
              <a:t>рублей; </a:t>
            </a:r>
            <a:r>
              <a:rPr lang="ru-RU" sz="1600" b="1" dirty="0" smtClean="0"/>
              <a:t>на </a:t>
            </a:r>
            <a:r>
              <a:rPr lang="ru-RU" sz="1600" b="1" dirty="0"/>
              <a:t>юридических лиц - от </a:t>
            </a:r>
            <a:r>
              <a:rPr lang="ru-RU" sz="1600" b="1" dirty="0" smtClean="0"/>
              <a:t>110 тысяч до 130 </a:t>
            </a:r>
            <a:r>
              <a:rPr lang="ru-RU" sz="1600" b="1" dirty="0"/>
              <a:t>тысяч </a:t>
            </a:r>
            <a:r>
              <a:rPr lang="ru-RU" sz="1600" b="1" dirty="0" smtClean="0"/>
              <a:t>рублей;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/>
              <a:t>В </a:t>
            </a:r>
            <a:r>
              <a:rPr lang="ru-RU" sz="1600" dirty="0"/>
              <a:t>соответствии </a:t>
            </a:r>
            <a:r>
              <a:rPr lang="ru-RU" sz="1600" b="1" dirty="0">
                <a:solidFill>
                  <a:srgbClr val="C00000"/>
                </a:solidFill>
              </a:rPr>
              <a:t>с частью </a:t>
            </a:r>
            <a:r>
              <a:rPr lang="ru-RU" sz="1600" b="1" dirty="0" smtClean="0">
                <a:solidFill>
                  <a:srgbClr val="C00000"/>
                </a:solidFill>
              </a:rPr>
              <a:t>2, ст. 6.3.</a:t>
            </a:r>
            <a:r>
              <a:rPr lang="ru-RU" sz="1600" b="1" dirty="0">
                <a:solidFill>
                  <a:srgbClr val="C00000"/>
                </a:solidFill>
              </a:rPr>
              <a:t> КоАП РФ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/>
              <a:t>за </a:t>
            </a:r>
            <a:r>
              <a:rPr lang="ru-RU" sz="1600" dirty="0"/>
              <a:t>нарушение законодательства в области обеспечения санитарно-эпидемиологического благополучия населения, выразившееся в нарушении действующих санитарных правил  и гигиенических нормативов, невыполнении санитарно-гигиенических и противоэпидемических </a:t>
            </a:r>
            <a:r>
              <a:rPr lang="ru-RU" sz="1600" dirty="0" smtClean="0"/>
              <a:t>мероприятий лицо </a:t>
            </a:r>
            <a:r>
              <a:rPr lang="ru-RU" sz="1600" dirty="0"/>
              <a:t>может быть привлечено к административной ответственности </a:t>
            </a:r>
            <a:r>
              <a:rPr lang="ru-RU" sz="1600" dirty="0" smtClean="0"/>
              <a:t>и влечет наложение </a:t>
            </a:r>
            <a:r>
              <a:rPr lang="ru-RU" sz="1600" b="1" dirty="0"/>
              <a:t>административного штрафа на должностных лиц - от 50 тысяч до 150 тысяч рублей; на юридических лиц - от 200 тысяч до 500 тысяч рублей или административное приостановление деятельности на срок до 90 суток.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В соответствии </a:t>
            </a:r>
            <a:r>
              <a:rPr lang="ru-RU" sz="1600" b="1" dirty="0">
                <a:solidFill>
                  <a:srgbClr val="C00000"/>
                </a:solidFill>
              </a:rPr>
              <a:t>с частью 3, ст. 6.3. КоАП РФ</a:t>
            </a:r>
            <a:r>
              <a:rPr lang="ru-RU" sz="1600" dirty="0"/>
              <a:t>, те же действия (бездействие), повлекшие причинение вреда здоровью человека или смерть человека, если эти действия (бездействие) не содержат уголовно наказуемого деяния, влекут наложение </a:t>
            </a:r>
            <a:r>
              <a:rPr lang="ru-RU" sz="1600" b="1" dirty="0"/>
              <a:t>административного штрафа на должностных лиц - от 300 тысяч до 500 тысяч рублей или дисквалификацию на срок от одного года до трех лет; на юридических лиц - от 500 тысяч до 1 миллиона рублей или административное приостановление деятельности на срок до 90  суток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pic>
        <p:nvPicPr>
          <p:cNvPr id="5" name="Picture 2" descr="Глав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90" y="-1"/>
            <a:ext cx="7662120" cy="72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s8.hostingkartinok.com/uploads/images/2017/10/0b90d5b883a5d9e412a7a0f4128eb7e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602" y="0"/>
            <a:ext cx="792088" cy="982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24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067567"/>
            <a:ext cx="8229600" cy="2448272"/>
          </a:xfrm>
        </p:spPr>
        <p:txBody>
          <a:bodyPr>
            <a:normAutofit fontScale="77500" lnSpcReduction="20000"/>
          </a:bodyPr>
          <a:lstStyle/>
          <a:p>
            <a:pPr marL="109855" indent="0" algn="just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Туберкулезом может заболеть кто угодно — вне зависимости от рода деятельности, пола, возраста и достатка.</a:t>
            </a:r>
          </a:p>
          <a:p>
            <a:pPr marL="109855" indent="0" algn="just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Нужно помнить , что каждый человек может столкнуться с данным заболеванием. Не бывает «позорных» или «элитных» болезней!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Туберкулез – это не стыдно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!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92" y="3645024"/>
            <a:ext cx="3174496" cy="24758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374630" y="3515838"/>
            <a:ext cx="49685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855" indent="0" algn="just">
              <a:buNone/>
            </a:pPr>
            <a:r>
              <a:rPr lang="ru-RU" sz="2600" b="1" dirty="0">
                <a:solidFill>
                  <a:schemeClr val="bg2">
                    <a:lumMod val="25000"/>
                  </a:schemeClr>
                </a:solidFill>
              </a:rPr>
              <a:t>Важно понимать, что заболевшему необходима поддержка и вера в выздоровление. Необходимо проявить гуманизм, сочувствие и понимание!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37770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76064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работника - залог успеха всего коллектива!</a:t>
            </a:r>
          </a:p>
        </p:txBody>
      </p:sp>
      <p:pic>
        <p:nvPicPr>
          <p:cNvPr id="4" name="Picture 2" descr="Глав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90" y="17339"/>
            <a:ext cx="7662120" cy="72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Длинный день учителя: половина педагогов заявили о перегрузках из-за ковида  | Статьи | Извести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2472">
            <a:off x="138647" y="2546871"/>
            <a:ext cx="2298461" cy="1623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Банк данных детей сирот: объединенная база Росси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2747">
            <a:off x="6387364" y="2579570"/>
            <a:ext cx="2532932" cy="15578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465749" y="2281294"/>
            <a:ext cx="3738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 детей в наших руках!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C:\Users\user\Desktop\14gla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1735" y="4368142"/>
            <a:ext cx="4046489" cy="2199518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3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9673" y="1628724"/>
            <a:ext cx="8297504" cy="1300162"/>
          </a:xfrm>
        </p:spPr>
        <p:txBody>
          <a:bodyPr>
            <a:normAutofit/>
          </a:bodyPr>
          <a:lstStyle/>
          <a:p>
            <a:pPr marL="109855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Источником </a:t>
            </a:r>
            <a:r>
              <a:rPr lang="ru-RU" sz="2400" b="1" dirty="0">
                <a:solidFill>
                  <a:srgbClr val="FF6600"/>
                </a:solidFill>
              </a:rPr>
              <a:t>инфекции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являются </a:t>
            </a:r>
            <a:r>
              <a:rPr lang="ru-RU" sz="2400" b="1" dirty="0">
                <a:solidFill>
                  <a:srgbClr val="FF6600"/>
                </a:solidFill>
              </a:rPr>
              <a:t>больные туберкулезом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люди и животные, выделяющие микобактерии во внешнюю среду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93658" y="476672"/>
            <a:ext cx="6210690" cy="64807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/>
              </a:rPr>
              <a:t>Как человек заболевает </a:t>
            </a:r>
            <a:r>
              <a:rPr lang="ru-RU" sz="3600" dirty="0">
                <a:solidFill>
                  <a:srgbClr val="FF6600"/>
                </a:solidFill>
                <a:effectLst/>
              </a:rPr>
              <a:t>туберкулезом?</a:t>
            </a:r>
            <a:r>
              <a:rPr lang="ru-RU" sz="3100" dirty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sz="31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endParaRPr lang="ru-RU" sz="3100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672" y="3291871"/>
            <a:ext cx="56735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85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Эпидемиологически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 наиболее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опасными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являются больные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туберкулезом легких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с наличием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бактериовыделения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 и/или с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деструктивными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процессами в легких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30" y="2928886"/>
            <a:ext cx="2519861" cy="2520280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3048444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6"/>
          <p:cNvSpPr>
            <a:spLocks noGrp="1" noChangeArrowheads="1" noChangeShapeType="1" noTextEdit="1"/>
          </p:cNvSpPr>
          <p:nvPr>
            <p:ph sz="quarter" idx="4294967295"/>
          </p:nvPr>
        </p:nvSpPr>
        <p:spPr bwMode="auto">
          <a:xfrm>
            <a:off x="218874" y="1988840"/>
            <a:ext cx="8712968" cy="2073384"/>
          </a:xfrm>
          <a:prstGeom prst="rect">
            <a:avLst/>
          </a:prstGeom>
        </p:spPr>
        <p:txBody>
          <a:bodyPr wrap="none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45720" indent="0" algn="ctr" eaLnBrk="1" hangingPunct="1">
              <a:buNone/>
              <a:defRPr/>
            </a:pPr>
            <a:r>
              <a:rPr lang="ru-RU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2F8E">
                    <a:alpha val="82000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ambria" panose="02040503050406030204" pitchFamily="18" charset="0"/>
                <a:cs typeface="Calibri" panose="020F0502020204030204" pitchFamily="34" charset="0"/>
              </a:rPr>
              <a:t>Благодарю</a:t>
            </a:r>
            <a:r>
              <a:rPr lang="ru-RU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accent1">
                    <a:alpha val="8196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2F8E">
                    <a:alpha val="82000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</a:t>
            </a:r>
            <a:r>
              <a:rPr lang="ru-RU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accent1">
                    <a:alpha val="8196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2F8E">
                    <a:alpha val="82000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внимание</a:t>
            </a:r>
            <a:r>
              <a:rPr lang="ru-RU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accent1">
                    <a:alpha val="8196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10242" name="Picture 2" descr="http://www.playcast.ru/uploads/2016/05/19/187060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557" y="34340"/>
            <a:ext cx="263165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playcast.ru/uploads/2016/05/04/18525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87" y="3645024"/>
            <a:ext cx="2808312" cy="310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73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6280" y="1366090"/>
            <a:ext cx="6126866" cy="1069400"/>
          </a:xfrm>
        </p:spPr>
        <p:txBody>
          <a:bodyPr>
            <a:noAutofit/>
          </a:bodyPr>
          <a:lstStyle/>
          <a:p>
            <a:pPr marL="109855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1. </a:t>
            </a:r>
            <a:r>
              <a:rPr lang="ru-RU" sz="2400" b="1" dirty="0">
                <a:solidFill>
                  <a:srgbClr val="FF6600"/>
                </a:solidFill>
              </a:rPr>
              <a:t>Воздушно-капельный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(аэрозольный) – основной путь заражения. </a:t>
            </a:r>
            <a:endParaRPr lang="ru-RU" sz="2400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92155" y="211275"/>
            <a:ext cx="8866847" cy="86409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effectLst/>
              </a:rPr>
              <a:t>Пути </a:t>
            </a:r>
            <a:r>
              <a:rPr lang="ru-RU" sz="3600" dirty="0">
                <a:solidFill>
                  <a:srgbClr val="FF6600"/>
                </a:solidFill>
                <a:effectLst/>
              </a:rPr>
              <a:t>передачи</a:t>
            </a:r>
            <a:r>
              <a:rPr lang="ru-RU" sz="3600" dirty="0">
                <a:effectLst/>
              </a:rPr>
              <a:t> туберкулеза</a:t>
            </a:r>
            <a:r>
              <a:rPr lang="ru-RU" sz="44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4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638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593" y="1227545"/>
            <a:ext cx="2313278" cy="21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6279" y="2670179"/>
            <a:ext cx="600217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85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При кашле или разговоре  капельки слюны больного туберкулезом вместе с бактериями попадают в воздух, и находящийся рядом здоровый человек может их вдохнуть. </a:t>
            </a:r>
          </a:p>
          <a:p>
            <a:pPr marL="10985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  <a:p>
            <a:pPr marL="10985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В связи с этим туберкулез часто бывает распространен в густонаселенных районах.</a:t>
            </a:r>
          </a:p>
          <a:p>
            <a:pPr marL="10985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05" y="3957005"/>
            <a:ext cx="2416969" cy="237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68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9087" y="1141413"/>
            <a:ext cx="5095875" cy="1238250"/>
          </a:xfrm>
        </p:spPr>
        <p:txBody>
          <a:bodyPr>
            <a:normAutofit/>
          </a:bodyPr>
          <a:lstStyle/>
          <a:p>
            <a:pPr marL="109855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2. </a:t>
            </a:r>
            <a:r>
              <a:rPr lang="ru-RU" sz="2000" b="1" dirty="0">
                <a:solidFill>
                  <a:srgbClr val="FF6600"/>
                </a:solidFill>
              </a:rPr>
              <a:t>Алиментарный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(употребление в пищу зараженных микобактериями продуктов -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некипяченное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молоко)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13597" y="2781300"/>
            <a:ext cx="46303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85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dirty="0">
                <a:solidFill>
                  <a:srgbClr val="ACCBF9">
                    <a:lumMod val="25000"/>
                  </a:srgbClr>
                </a:solidFill>
                <a:latin typeface="Lucida Sans Unicode" panose="020B0602030504020204"/>
              </a:rPr>
              <a:t>3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Lucida Sans Unicode" panose="020B0602030504020204"/>
              </a:rPr>
              <a:t>.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 panose="020B0602030504020204"/>
              </a:rPr>
              <a:t>Контактный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Lucida Sans Unicode" panose="020B0602030504020204"/>
              </a:rPr>
              <a:t> путь (через кожу и слизистые оболочки, чаще у лиц, непосредственно работающих с инфекционном материалом, например лабораторные работники)</a:t>
            </a: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547664" y="188640"/>
            <a:ext cx="5778642" cy="86409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effectLst/>
              </a:rPr>
              <a:t>Пути </a:t>
            </a:r>
            <a:r>
              <a:rPr lang="ru-RU" sz="3600" dirty="0">
                <a:solidFill>
                  <a:srgbClr val="FF6600"/>
                </a:solidFill>
                <a:effectLst/>
              </a:rPr>
              <a:t>передачи </a:t>
            </a:r>
            <a:r>
              <a:rPr lang="ru-RU" sz="3600" dirty="0">
                <a:effectLst/>
              </a:rPr>
              <a:t>туберкулеза</a:t>
            </a:r>
            <a:r>
              <a:rPr lang="ru-RU" sz="44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4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32" y="2781300"/>
            <a:ext cx="2200554" cy="195604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2069" y="5289053"/>
            <a:ext cx="57572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85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1" dirty="0" smtClean="0">
              <a:solidFill>
                <a:srgbClr val="ACCBF9">
                  <a:lumMod val="25000"/>
                </a:srgbClr>
              </a:solidFill>
              <a:latin typeface="Lucida Sans Unicode" panose="020B0602030504020204"/>
            </a:endParaRPr>
          </a:p>
          <a:p>
            <a:pPr marL="10985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rgbClr val="ACCBF9">
                    <a:lumMod val="25000"/>
                  </a:srgbClr>
                </a:solidFill>
                <a:latin typeface="Lucida Sans Unicode" panose="020B0602030504020204"/>
              </a:rPr>
              <a:t>4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Lucida Sans Unicode" panose="020B0602030504020204"/>
              </a:rPr>
              <a:t>.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 panose="020B0602030504020204"/>
              </a:rPr>
              <a:t>Внутриутробный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Lucida Sans Unicode" panose="020B0602030504020204"/>
              </a:rPr>
              <a:t>(очень редко) – от матери к плоду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3"/>
          <a:stretch>
            <a:fillRect/>
          </a:stretch>
        </p:blipFill>
        <p:spPr>
          <a:xfrm>
            <a:off x="6813726" y="4701945"/>
            <a:ext cx="1240437" cy="19685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13"/>
          <a:stretch>
            <a:fillRect/>
          </a:stretch>
        </p:blipFill>
        <p:spPr bwMode="auto">
          <a:xfrm>
            <a:off x="5598115" y="764706"/>
            <a:ext cx="1262443" cy="180393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05"/>
          <a:stretch>
            <a:fillRect/>
          </a:stretch>
        </p:blipFill>
        <p:spPr bwMode="auto">
          <a:xfrm>
            <a:off x="6813727" y="764706"/>
            <a:ext cx="663719" cy="180393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386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1"/>
          <p:cNvSpPr>
            <a:spLocks noChangeArrowheads="1"/>
          </p:cNvSpPr>
          <p:nvPr/>
        </p:nvSpPr>
        <p:spPr bwMode="auto">
          <a:xfrm>
            <a:off x="2681288" y="1628776"/>
            <a:ext cx="3914775" cy="619125"/>
          </a:xfrm>
          <a:prstGeom prst="rect">
            <a:avLst/>
          </a:prstGeom>
          <a:solidFill>
            <a:schemeClr val="bg1"/>
          </a:solidFill>
          <a:ln w="3175" algn="ctr">
            <a:solidFill>
              <a:srgbClr val="002060"/>
            </a:solidFill>
            <a:miter lim="800000"/>
          </a:ln>
        </p:spPr>
        <p:txBody>
          <a:bodyPr lIns="91430" tIns="45715" rIns="91430" bIns="45715" anchor="ctr"/>
          <a:lstStyle>
            <a:lvl1pPr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Arial" panose="020B0604020202020204" pitchFamily="34" charset="0"/>
              </a:rPr>
              <a:t>Вероятный контакт с инфекцией</a:t>
            </a:r>
          </a:p>
        </p:txBody>
      </p:sp>
      <p:sp>
        <p:nvSpPr>
          <p:cNvPr id="9219" name="Прямоугольник 12"/>
          <p:cNvSpPr>
            <a:spLocks noChangeArrowheads="1"/>
          </p:cNvSpPr>
          <p:nvPr/>
        </p:nvSpPr>
        <p:spPr bwMode="auto">
          <a:xfrm>
            <a:off x="4411267" y="3119438"/>
            <a:ext cx="3364706" cy="831850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002060"/>
            </a:solidFill>
            <a:miter lim="800000"/>
          </a:ln>
        </p:spPr>
        <p:txBody>
          <a:bodyPr lIns="91430" tIns="45715" rIns="91430" bIns="45715" anchor="ctr"/>
          <a:lstStyle>
            <a:lvl1pPr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Будут инфицированы 10-30%</a:t>
            </a:r>
          </a:p>
        </p:txBody>
      </p:sp>
      <p:sp>
        <p:nvSpPr>
          <p:cNvPr id="9220" name="Прямоугольник 13"/>
          <p:cNvSpPr>
            <a:spLocks noChangeArrowheads="1"/>
          </p:cNvSpPr>
          <p:nvPr/>
        </p:nvSpPr>
        <p:spPr bwMode="auto">
          <a:xfrm>
            <a:off x="4787505" y="4784727"/>
            <a:ext cx="3078956" cy="1344613"/>
          </a:xfrm>
          <a:prstGeom prst="rect">
            <a:avLst/>
          </a:prstGeom>
          <a:solidFill>
            <a:schemeClr val="bg1"/>
          </a:solidFill>
          <a:ln w="3175" algn="ctr">
            <a:solidFill>
              <a:srgbClr val="002060"/>
            </a:solidFill>
            <a:miter lim="800000"/>
          </a:ln>
        </p:spPr>
        <p:txBody>
          <a:bodyPr lIns="91430" tIns="45715" rIns="91430" bIns="45715" anchor="ctr"/>
          <a:lstStyle>
            <a:lvl1pPr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Arial" panose="020B0604020202020204" pitchFamily="34" charset="0"/>
              </a:rPr>
              <a:t>Заболеют туберкулезом (10%):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Arial" panose="020B0604020202020204" pitchFamily="34" charset="0"/>
              </a:rPr>
              <a:t>5%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Arial" panose="020B0604020202020204" pitchFamily="34" charset="0"/>
              </a:rPr>
              <a:t>в течение первых 2-х лет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Arial" panose="020B0604020202020204" pitchFamily="34" charset="0"/>
              </a:rPr>
              <a:t>5%- после 2-х лет</a:t>
            </a:r>
          </a:p>
        </p:txBody>
      </p:sp>
      <p:sp>
        <p:nvSpPr>
          <p:cNvPr id="9221" name="Прямоугольник 15"/>
          <p:cNvSpPr>
            <a:spLocks noChangeArrowheads="1"/>
          </p:cNvSpPr>
          <p:nvPr/>
        </p:nvSpPr>
        <p:spPr bwMode="auto">
          <a:xfrm>
            <a:off x="1289447" y="3101975"/>
            <a:ext cx="2661047" cy="1119188"/>
          </a:xfrm>
          <a:prstGeom prst="rect">
            <a:avLst/>
          </a:prstGeom>
          <a:solidFill>
            <a:schemeClr val="bg1"/>
          </a:solidFill>
          <a:ln w="3175" algn="ctr">
            <a:solidFill>
              <a:srgbClr val="002060"/>
            </a:solidFill>
            <a:miter lim="800000"/>
          </a:ln>
        </p:spPr>
        <p:txBody>
          <a:bodyPr lIns="91430" tIns="45715" rIns="91430" bIns="45715" anchor="ctr"/>
          <a:lstStyle>
            <a:lvl1pPr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Не будут инфицированы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70-90%</a:t>
            </a:r>
          </a:p>
        </p:txBody>
      </p:sp>
      <p:sp>
        <p:nvSpPr>
          <p:cNvPr id="9222" name="Прямоугольник 16"/>
          <p:cNvSpPr>
            <a:spLocks noChangeArrowheads="1"/>
          </p:cNvSpPr>
          <p:nvPr/>
        </p:nvSpPr>
        <p:spPr bwMode="auto">
          <a:xfrm rot="10800000" flipV="1">
            <a:off x="1277541" y="4797425"/>
            <a:ext cx="3348038" cy="1333500"/>
          </a:xfrm>
          <a:prstGeom prst="rect">
            <a:avLst/>
          </a:prstGeom>
          <a:solidFill>
            <a:schemeClr val="bg1"/>
          </a:solidFill>
          <a:ln w="3175" algn="ctr">
            <a:solidFill>
              <a:srgbClr val="002060"/>
            </a:solidFill>
            <a:miter lim="800000"/>
          </a:ln>
        </p:spPr>
        <p:txBody>
          <a:bodyPr lIns="91430" tIns="45715" rIns="91430" bIns="45715" anchor="ctr"/>
          <a:lstStyle>
            <a:lvl1pPr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Arial" panose="020B0604020202020204" pitchFamily="34" charset="0"/>
              </a:rPr>
              <a:t>Благоприятное развитие (90%)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Arial" panose="020B0604020202020204" pitchFamily="34" charset="0"/>
              </a:rPr>
              <a:t> Никогда не заболеет туберкулезом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Arial" panose="020B0604020202020204" pitchFamily="34" charset="0"/>
              </a:rPr>
              <a:t> Инфекция будет подавлена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1319212" y="309564"/>
            <a:ext cx="147638" cy="369322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30" tIns="45715" rIns="91430" bIns="4571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4" name="Text Box 24"/>
          <p:cNvSpPr txBox="1">
            <a:spLocks noChangeArrowheads="1"/>
          </p:cNvSpPr>
          <p:nvPr/>
        </p:nvSpPr>
        <p:spPr bwMode="auto">
          <a:xfrm>
            <a:off x="1385889" y="188914"/>
            <a:ext cx="6480572" cy="8309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7A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har char="-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Arial" panose="020B0604020202020204" pitchFamily="34" charset="0"/>
              </a:rPr>
              <a:t>Инфицирование микобактериями туберкулеза и развитие заболевания</a:t>
            </a:r>
          </a:p>
        </p:txBody>
      </p:sp>
      <p:sp>
        <p:nvSpPr>
          <p:cNvPr id="14" name="Стрелка вниз 13"/>
          <p:cNvSpPr/>
          <p:nvPr/>
        </p:nvSpPr>
        <p:spPr>
          <a:xfrm rot="3226281">
            <a:off x="4007248" y="3967163"/>
            <a:ext cx="474663" cy="928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900739" y="3933825"/>
            <a:ext cx="354806" cy="86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5598320" y="2276475"/>
            <a:ext cx="354806" cy="865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3221833" y="2276475"/>
            <a:ext cx="355997" cy="865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070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030" y="888664"/>
            <a:ext cx="4905807" cy="5852704"/>
          </a:xfrm>
        </p:spPr>
        <p:txBody>
          <a:bodyPr>
            <a:noAutofit/>
          </a:bodyPr>
          <a:lstStyle/>
          <a:p>
            <a:pPr marL="365760" indent="-255905" eaLnBrk="1" fontAlgn="auto" hangingPunct="1">
              <a:spcAft>
                <a:spcPts val="0"/>
              </a:spcAft>
              <a:buFont typeface="Wingdings 3" panose="05040102010807070707"/>
              <a:buChar char=""/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контакт с больным туберкулёзом</a:t>
            </a:r>
          </a:p>
          <a:p>
            <a:pPr marL="109855" indent="0" eaLnBrk="1" fontAlgn="auto" hangingPunct="1">
              <a:spcAft>
                <a:spcPts val="0"/>
              </a:spcAft>
              <a:buNone/>
              <a:defRPr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365760" indent="-255905" eaLnBrk="1" fontAlgn="auto" hangingPunct="1">
              <a:spcAft>
                <a:spcPts val="0"/>
              </a:spcAft>
              <a:buFont typeface="Wingdings 3" panose="05040102010807070707"/>
              <a:buChar char=""/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длительный контакт с </a:t>
            </a:r>
            <a:r>
              <a:rPr lang="ru-RU" sz="2800" b="1" dirty="0" err="1">
                <a:solidFill>
                  <a:schemeClr val="bg2">
                    <a:lumMod val="25000"/>
                  </a:schemeClr>
                </a:solidFill>
              </a:rPr>
              <a:t>бактериовыделителем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 (совместное проживание)</a:t>
            </a:r>
          </a:p>
          <a:p>
            <a:pPr marL="365760" indent="-255905" eaLnBrk="1" fontAlgn="auto" hangingPunct="1">
              <a:spcAft>
                <a:spcPts val="0"/>
              </a:spcAft>
              <a:buFont typeface="Wingdings 3" panose="05040102010807070707"/>
              <a:buChar char=""/>
              <a:defRPr/>
            </a:pP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  <a:p>
            <a:pPr marL="365760" indent="-255905" eaLnBrk="1" fontAlgn="auto" hangingPunct="1">
              <a:spcAft>
                <a:spcPts val="0"/>
              </a:spcAft>
              <a:buFont typeface="Wingdings 3" panose="05040102010807070707"/>
              <a:buChar char=""/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близкий производственный контакт с </a:t>
            </a:r>
            <a:r>
              <a:rPr lang="ru-RU" sz="2800" b="1" dirty="0" err="1">
                <a:solidFill>
                  <a:schemeClr val="bg2">
                    <a:lumMod val="25000"/>
                  </a:schemeClr>
                </a:solidFill>
              </a:rPr>
              <a:t>бактериовыделителем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 (место работы и учебы)</a:t>
            </a: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1743618" y="365444"/>
            <a:ext cx="58147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09855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marL="10985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t>Эпидемиологические факторы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156" y="4005066"/>
            <a:ext cx="2407918" cy="21403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44"/>
          <a:stretch>
            <a:fillRect/>
          </a:stretch>
        </p:blipFill>
        <p:spPr bwMode="auto">
          <a:xfrm>
            <a:off x="5565157" y="1124744"/>
            <a:ext cx="2407918" cy="20802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713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2876" y="404815"/>
            <a:ext cx="8915399" cy="1944687"/>
          </a:xfrm>
        </p:spPr>
        <p:txBody>
          <a:bodyPr>
            <a:normAutofit/>
          </a:bodyPr>
          <a:lstStyle/>
          <a:p>
            <a:pPr marL="109855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2800" b="1" dirty="0">
                <a:solidFill>
                  <a:srgbClr val="FF6600"/>
                </a:solidFill>
              </a:rPr>
              <a:t>Медико-биологические факторы</a:t>
            </a:r>
          </a:p>
          <a:p>
            <a:pPr marL="109855" indent="0" eaLnBrk="1" fontAlgn="auto" hangingPunct="1">
              <a:spcAft>
                <a:spcPts val="0"/>
              </a:spcAft>
              <a:buNone/>
              <a:defRPr/>
            </a:pPr>
            <a:endParaRPr lang="ru-RU" sz="1400" b="1" dirty="0">
              <a:solidFill>
                <a:srgbClr val="FF6600"/>
              </a:solidFill>
            </a:endParaRPr>
          </a:p>
          <a:p>
            <a:pPr marL="109855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Развитие туберкулёза прежде всего зависит от состояния иммунной системы человека</a:t>
            </a:r>
          </a:p>
          <a:p>
            <a:pPr marL="365760" indent="-255905" eaLnBrk="1" fontAlgn="auto" hangingPunct="1">
              <a:spcAft>
                <a:spcPts val="0"/>
              </a:spcAft>
              <a:buFont typeface="Wingdings 3" panose="05040102010807070707"/>
              <a:buChar char="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47123" y="5563901"/>
            <a:ext cx="52305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Ослабленный организм - мишень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микобактерии туберкулеза</a:t>
            </a:r>
            <a:endParaRPr kumimoji="0" lang="ru-RU" sz="2800" b="0" i="0" u="sng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Lucida Sans Unicode" panose="020B0602030504020204"/>
              <a:ea typeface="+mn-ea"/>
              <a:cs typeface="+mn-cs"/>
            </a:endParaRPr>
          </a:p>
        </p:txBody>
      </p:sp>
      <p:sp>
        <p:nvSpPr>
          <p:cNvPr id="5" name="Объект 1"/>
          <p:cNvSpPr txBox="1"/>
          <p:nvPr/>
        </p:nvSpPr>
        <p:spPr>
          <a:xfrm>
            <a:off x="614362" y="2038468"/>
            <a:ext cx="5293519" cy="421793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5905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665" indent="-228600" algn="l" rtl="0" eaLnBrk="1" latinLnBrk="0" hangingPunct="1">
              <a:spcBef>
                <a:spcPts val="325"/>
              </a:spcBef>
              <a:buClr>
                <a:schemeClr val="accent1"/>
              </a:buClr>
              <a:buFont typeface="Verdana" panose="020B0604030504040204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79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 panose="05020102010507070707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 panose="05020102010507070707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55905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 3" panose="05040102010807070707"/>
              <a:buChar char=""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В период полового созревания</a:t>
            </a:r>
          </a:p>
          <a:p>
            <a:pPr marL="365760" marR="0" lvl="0" indent="-255905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 3" panose="05040102010807070707"/>
              <a:buChar char=""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При наличии ВИЧ-инфекции</a:t>
            </a:r>
          </a:p>
          <a:p>
            <a:pPr marL="365760" marR="0" lvl="0" indent="-255905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 3" panose="05040102010807070707"/>
              <a:buChar char=""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При наличии сопутствующих заболеваний </a:t>
            </a:r>
          </a:p>
          <a:p>
            <a:pPr marL="365760" marR="0" lvl="0" indent="-255905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 3" panose="05040102010807070707"/>
              <a:buChar char=""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При беременности</a:t>
            </a:r>
          </a:p>
          <a:p>
            <a:pPr marL="365760" marR="0" lvl="0" indent="-255905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 3" panose="05040102010807070707"/>
              <a:buChar char=""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Lucida Sans Unicode" panose="020B0602030504020204"/>
                <a:ea typeface="+mn-ea"/>
                <a:cs typeface="+mn-cs"/>
              </a:rPr>
              <a:t>При наличии хронического стресса (в состоянии систематического переутомления; в состоянии постоянного недоедания)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750" y="3851781"/>
            <a:ext cx="1646225" cy="13217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750" y="2013742"/>
            <a:ext cx="1646225" cy="13805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580486733"/>
      </p:ext>
    </p:extLst>
  </p:cSld>
  <p:clrMapOvr>
    <a:masterClrMapping/>
  </p:clrMapOvr>
</p:sld>
</file>

<file path=ppt/theme/theme1.xml><?xml version="1.0" encoding="utf-8"?>
<a:theme xmlns:a="http://schemas.openxmlformats.org/drawingml/2006/main" name="Пиксел">
  <a:themeElements>
    <a:clrScheme name="Пиксел 9">
      <a:dk1>
        <a:srgbClr val="000000"/>
      </a:dk1>
      <a:lt1>
        <a:srgbClr val="FFFFFF"/>
      </a:lt1>
      <a:dk2>
        <a:srgbClr val="000000"/>
      </a:dk2>
      <a:lt2>
        <a:srgbClr val="440044"/>
      </a:lt2>
      <a:accent1>
        <a:srgbClr val="FFCCCC"/>
      </a:accent1>
      <a:accent2>
        <a:srgbClr val="790571"/>
      </a:accent2>
      <a:accent3>
        <a:srgbClr val="FFFFFF"/>
      </a:accent3>
      <a:accent4>
        <a:srgbClr val="000000"/>
      </a:accent4>
      <a:accent5>
        <a:srgbClr val="FFE2E2"/>
      </a:accent5>
      <a:accent6>
        <a:srgbClr val="6D0466"/>
      </a:accent6>
      <a:hlink>
        <a:srgbClr val="993366"/>
      </a:hlink>
      <a:folHlink>
        <a:srgbClr val="9F839F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8852</TotalTime>
  <Words>2893</Words>
  <Application>Microsoft Office PowerPoint</Application>
  <PresentationFormat>Экран (4:3)</PresentationFormat>
  <Paragraphs>428</Paragraphs>
  <Slides>40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Пиксел</vt:lpstr>
      <vt:lpstr>Порядок работы по профилактике туберкулеза в образовательных организациях</vt:lpstr>
      <vt:lpstr>Всемирный день борьбы с туберкулезом 24 марта  (World Tuberculosis Day)</vt:lpstr>
      <vt:lpstr>Презентация PowerPoint</vt:lpstr>
      <vt:lpstr> Как человек заболевает туберкулезом? </vt:lpstr>
      <vt:lpstr>  Пути передачи туберкулеза  </vt:lpstr>
      <vt:lpstr>  Пути передачи туберкулеза  </vt:lpstr>
      <vt:lpstr>Презентация PowerPoint</vt:lpstr>
      <vt:lpstr>Презентация PowerPoint</vt:lpstr>
      <vt:lpstr>Презентация PowerPoint</vt:lpstr>
      <vt:lpstr>Сроки выявления больных туберкулезом</vt:lpstr>
      <vt:lpstr>Презентация PowerPoint</vt:lpstr>
      <vt:lpstr>Туберкулез – социально значимое заболевание</vt:lpstr>
      <vt:lpstr>Презентация PowerPoint</vt:lpstr>
      <vt:lpstr> Нормативные документы, регламентирующие противоэпидемические мероприятия при туберкулезной инфекции </vt:lpstr>
      <vt:lpstr>             продолжение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Обязанности  руководителей организаций по профилактике заболеваний туберкулезом </vt:lpstr>
      <vt:lpstr>Презентация PowerPoint</vt:lpstr>
      <vt:lpstr>Презентация PowerPoint</vt:lpstr>
      <vt:lpstr>Презентация PowerPoint</vt:lpstr>
      <vt:lpstr>При регистрации случая туберкулеза:</vt:lpstr>
      <vt:lpstr>О чем важно знать руководителю при выявлении  случая туберкулеза в организации:</vt:lpstr>
      <vt:lpstr>Презентация PowerPoint</vt:lpstr>
      <vt:lpstr>Границы эпидемического очага туберкулеза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Г.о. Самара -7 учреждений  (9 очагов)  г. Тольятти -1 учреждение   г.Сызрань-1 учреждение  г. Новокуйбышевск 1 учреждение  Волжский район -1 учреждение   Кинель-Черкасский район- 1 учреждение  новых случаев заболевания среди контактных лиц  не зарегистрировано</vt:lpstr>
      <vt:lpstr>Г.о. Самара -10 учреждений  (12 очагов)  г. Тольятти -4 учреждения    г.Отрадный -2 учреждения  г.чапаевск -1 учреждение   Красноярский район -2 учреждения (3 очага) Богатовский район -1 учреждение  Челно-Вершины -1 учреждение Б.Черниговка -1 учреждение Кинельский район- 1 учреждение  Новых случаев заболевания среди контактных лиц  не зарегистрировано</vt:lpstr>
      <vt:lpstr>Презентация PowerPoint</vt:lpstr>
      <vt:lpstr>Об административной ответственности руководителей:</vt:lpstr>
      <vt:lpstr>Туберкулез – это не стыдно! </vt:lpstr>
      <vt:lpstr>Презентация PowerPoint</vt:lpstr>
      <vt:lpstr>Презентация PowerPoint</vt:lpstr>
    </vt:vector>
  </TitlesOfParts>
  <Company>Роспотребнадзор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Наталья</cp:lastModifiedBy>
  <cp:revision>1083</cp:revision>
  <cp:lastPrinted>2026-03-18T11:32:24Z</cp:lastPrinted>
  <dcterms:created xsi:type="dcterms:W3CDTF">2011-02-28T07:48:18Z</dcterms:created>
  <dcterms:modified xsi:type="dcterms:W3CDTF">2026-03-23T07:01:30Z</dcterms:modified>
</cp:coreProperties>
</file>